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lgerian" panose="04020705040A02060702" pitchFamily="82" charset="0"/>
      <p:regular r:id="rId13"/>
    </p:embeddedFont>
    <p:embeddedFont>
      <p:font typeface="Garet" panose="020B0604020202020204" charset="0"/>
      <p:regular r:id="rId14"/>
    </p:embeddedFont>
    <p:embeddedFont>
      <p:font typeface="Garet Bold" panose="020B0604020202020204" charset="0"/>
      <p:regular r:id="rId15"/>
    </p:embeddedFont>
    <p:embeddedFont>
      <p:font typeface="Inter" panose="020B0604020202020204" charset="0"/>
      <p:regular r:id="rId16"/>
    </p:embeddedFont>
    <p:embeddedFont>
      <p:font typeface="Inter Bold" panose="020B0604020202020204" charset="0"/>
      <p:regular r:id="rId17"/>
    </p:embeddedFont>
    <p:embeddedFont>
      <p:font typeface="Petrona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3C69"/>
    <a:srgbClr val="CBD4DC"/>
    <a:srgbClr val="B2D4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2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40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11" Type="http://schemas.openxmlformats.org/officeDocument/2006/relationships/image" Target="../media/image9.png"/><Relationship Id="rId5" Type="http://schemas.openxmlformats.org/officeDocument/2006/relationships/image" Target="../media/image2.png"/><Relationship Id="rId10" Type="http://schemas.openxmlformats.org/officeDocument/2006/relationships/image" Target="../media/image10.png"/><Relationship Id="rId4" Type="http://schemas.openxmlformats.org/officeDocument/2006/relationships/image" Target="../media/image41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svg"/><Relationship Id="rId3" Type="http://schemas.openxmlformats.org/officeDocument/2006/relationships/image" Target="../media/image6.png"/><Relationship Id="rId7" Type="http://schemas.openxmlformats.org/officeDocument/2006/relationships/image" Target="../media/image12.svg"/><Relationship Id="rId12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7.svg"/><Relationship Id="rId9" Type="http://schemas.openxmlformats.org/officeDocument/2006/relationships/image" Target="../media/image1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svg"/><Relationship Id="rId12" Type="http://schemas.openxmlformats.org/officeDocument/2006/relationships/image" Target="../media/image7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6.pn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6.pn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10.png"/><Relationship Id="rId10" Type="http://schemas.openxmlformats.org/officeDocument/2006/relationships/image" Target="../media/image31.png"/><Relationship Id="rId4" Type="http://schemas.openxmlformats.org/officeDocument/2006/relationships/image" Target="../media/image7.svg"/><Relationship Id="rId9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svg"/><Relationship Id="rId3" Type="http://schemas.openxmlformats.org/officeDocument/2006/relationships/image" Target="../media/image6.png"/><Relationship Id="rId7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svg"/><Relationship Id="rId11" Type="http://schemas.openxmlformats.org/officeDocument/2006/relationships/image" Target="../media/image10.png"/><Relationship Id="rId5" Type="http://schemas.openxmlformats.org/officeDocument/2006/relationships/image" Target="../media/image34.png"/><Relationship Id="rId10" Type="http://schemas.openxmlformats.org/officeDocument/2006/relationships/image" Target="../media/image39.svg"/><Relationship Id="rId4" Type="http://schemas.openxmlformats.org/officeDocument/2006/relationships/image" Target="../media/image7.svg"/><Relationship Id="rId9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1" y="2967568"/>
            <a:ext cx="1447800" cy="4351865"/>
            <a:chOff x="0" y="0"/>
            <a:chExt cx="452589" cy="11461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2589" cy="1146170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52589" cy="11842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596188" y="-1"/>
            <a:ext cx="7691811" cy="10287001"/>
            <a:chOff x="0" y="0"/>
            <a:chExt cx="2131101" cy="28770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31101" cy="2877034"/>
            </a:xfrm>
            <a:custGeom>
              <a:avLst/>
              <a:gdLst/>
              <a:ahLst/>
              <a:cxnLst/>
              <a:rect l="l" t="t" r="r" b="b"/>
              <a:pathLst>
                <a:path w="2131101" h="2877034">
                  <a:moveTo>
                    <a:pt x="0" y="0"/>
                  </a:moveTo>
                  <a:lnTo>
                    <a:pt x="2131101" y="0"/>
                  </a:lnTo>
                  <a:lnTo>
                    <a:pt x="2131101" y="2877034"/>
                  </a:lnTo>
                  <a:lnTo>
                    <a:pt x="0" y="2877034"/>
                  </a:ln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0"/>
                  </a:srgbClr>
                </a:gs>
                <a:gs pos="50000">
                  <a:srgbClr val="003060">
                    <a:alpha val="100000"/>
                  </a:srgbClr>
                </a:gs>
                <a:gs pos="100000">
                  <a:srgbClr val="003060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131101" cy="29151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7806112" y="8918694"/>
            <a:ext cx="2675777" cy="679211"/>
          </a:xfrm>
          <a:custGeom>
            <a:avLst/>
            <a:gdLst/>
            <a:ahLst/>
            <a:cxnLst/>
            <a:rect l="l" t="t" r="r" b="b"/>
            <a:pathLst>
              <a:path w="2675777" h="679211">
                <a:moveTo>
                  <a:pt x="0" y="0"/>
                </a:moveTo>
                <a:lnTo>
                  <a:pt x="2675776" y="0"/>
                </a:lnTo>
                <a:lnTo>
                  <a:pt x="2675776" y="679212"/>
                </a:lnTo>
                <a:lnTo>
                  <a:pt x="0" y="6792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17072387" y="802308"/>
            <a:ext cx="373825" cy="1489884"/>
          </a:xfrm>
          <a:custGeom>
            <a:avLst/>
            <a:gdLst/>
            <a:ahLst/>
            <a:cxnLst/>
            <a:rect l="l" t="t" r="r" b="b"/>
            <a:pathLst>
              <a:path w="373825" h="1489884">
                <a:moveTo>
                  <a:pt x="0" y="0"/>
                </a:moveTo>
                <a:lnTo>
                  <a:pt x="373826" y="0"/>
                </a:lnTo>
                <a:lnTo>
                  <a:pt x="373826" y="1489884"/>
                </a:lnTo>
                <a:lnTo>
                  <a:pt x="0" y="14898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flipH="1">
            <a:off x="9420075" y="1889681"/>
            <a:ext cx="1689934" cy="805023"/>
          </a:xfrm>
          <a:custGeom>
            <a:avLst/>
            <a:gdLst/>
            <a:ahLst/>
            <a:cxnLst/>
            <a:rect l="l" t="t" r="r" b="b"/>
            <a:pathLst>
              <a:path w="1689934" h="805023">
                <a:moveTo>
                  <a:pt x="1689934" y="0"/>
                </a:moveTo>
                <a:lnTo>
                  <a:pt x="0" y="0"/>
                </a:lnTo>
                <a:lnTo>
                  <a:pt x="0" y="805023"/>
                </a:lnTo>
                <a:lnTo>
                  <a:pt x="1689934" y="805023"/>
                </a:lnTo>
                <a:lnTo>
                  <a:pt x="1689934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1437620" y="3600365"/>
            <a:ext cx="7982455" cy="3157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60"/>
              </a:lnSpc>
            </a:pPr>
            <a:r>
              <a:rPr lang="en-US" sz="6099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FOODTRENDS UNDERSTANDING CUSTOMER PREFERENCES IN FB</a:t>
            </a:r>
          </a:p>
        </p:txBody>
      </p:sp>
      <p:sp>
        <p:nvSpPr>
          <p:cNvPr id="13" name="Freeform 13"/>
          <p:cNvSpPr/>
          <p:nvPr/>
        </p:nvSpPr>
        <p:spPr>
          <a:xfrm>
            <a:off x="9130949" y="-246523"/>
            <a:ext cx="10793539" cy="10780047"/>
          </a:xfrm>
          <a:custGeom>
            <a:avLst/>
            <a:gdLst/>
            <a:ahLst/>
            <a:cxnLst/>
            <a:rect l="l" t="t" r="r" b="b"/>
            <a:pathLst>
              <a:path w="10793539" h="10780047">
                <a:moveTo>
                  <a:pt x="0" y="0"/>
                </a:moveTo>
                <a:lnTo>
                  <a:pt x="10793539" y="0"/>
                </a:lnTo>
                <a:lnTo>
                  <a:pt x="10793539" y="10780046"/>
                </a:lnTo>
                <a:lnTo>
                  <a:pt x="0" y="1078004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75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4" name="Group 14"/>
          <p:cNvGrpSpPr/>
          <p:nvPr/>
        </p:nvGrpSpPr>
        <p:grpSpPr>
          <a:xfrm>
            <a:off x="9753600" y="927230"/>
            <a:ext cx="8432540" cy="843254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blipFill>
              <a:blip r:embed="rId10"/>
              <a:stretch>
                <a:fillRect l="-8250" r="-8250"/>
              </a:stretch>
            </a:blipFill>
            <a:ln w="762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466195" y="7816481"/>
            <a:ext cx="5148025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Submitted By: Garvit Rajpoot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9153815"/>
            <a:ext cx="6736385" cy="1133185"/>
            <a:chOff x="0" y="0"/>
            <a:chExt cx="1810108" cy="4320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10108" cy="432026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810108" cy="4891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5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8795556" cy="1109554"/>
            <a:chOff x="0" y="0"/>
            <a:chExt cx="2352441" cy="43202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52441" cy="432026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352441" cy="4891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6414333" y="228229"/>
            <a:ext cx="1689934" cy="805023"/>
          </a:xfrm>
          <a:custGeom>
            <a:avLst/>
            <a:gdLst/>
            <a:ahLst/>
            <a:cxnLst/>
            <a:rect l="l" t="t" r="r" b="b"/>
            <a:pathLst>
              <a:path w="1689934" h="805023">
                <a:moveTo>
                  <a:pt x="1689934" y="0"/>
                </a:moveTo>
                <a:lnTo>
                  <a:pt x="0" y="0"/>
                </a:lnTo>
                <a:lnTo>
                  <a:pt x="0" y="805023"/>
                </a:lnTo>
                <a:lnTo>
                  <a:pt x="1689934" y="805023"/>
                </a:lnTo>
                <a:lnTo>
                  <a:pt x="168993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TextBox 10"/>
          <p:cNvSpPr txBox="1"/>
          <p:nvPr/>
        </p:nvSpPr>
        <p:spPr>
          <a:xfrm>
            <a:off x="921272" y="1929630"/>
            <a:ext cx="16416882" cy="636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656"/>
              </a:lnSpc>
            </a:pPr>
            <a:r>
              <a:rPr lang="en-US" sz="4800" b="1" dirty="0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CONCLUSION, ACKNOWLEDGEMENT &amp; REFERENCES</a:t>
            </a:r>
          </a:p>
        </p:txBody>
      </p:sp>
      <p:sp>
        <p:nvSpPr>
          <p:cNvPr id="11" name="Freeform 11"/>
          <p:cNvSpPr/>
          <p:nvPr/>
        </p:nvSpPr>
        <p:spPr>
          <a:xfrm>
            <a:off x="1413677" y="171362"/>
            <a:ext cx="1391418" cy="861891"/>
          </a:xfrm>
          <a:custGeom>
            <a:avLst/>
            <a:gdLst/>
            <a:ahLst/>
            <a:cxnLst/>
            <a:rect l="l" t="t" r="r" b="b"/>
            <a:pathLst>
              <a:path w="1391418" h="861891">
                <a:moveTo>
                  <a:pt x="0" y="0"/>
                </a:moveTo>
                <a:lnTo>
                  <a:pt x="1391418" y="0"/>
                </a:lnTo>
                <a:lnTo>
                  <a:pt x="1391418" y="861890"/>
                </a:lnTo>
                <a:lnTo>
                  <a:pt x="0" y="8618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2" name="Group 12"/>
          <p:cNvGrpSpPr/>
          <p:nvPr/>
        </p:nvGrpSpPr>
        <p:grpSpPr>
          <a:xfrm>
            <a:off x="914215" y="3108961"/>
            <a:ext cx="8101258" cy="2066923"/>
            <a:chOff x="0" y="0"/>
            <a:chExt cx="10550600" cy="2814952"/>
          </a:xfrm>
          <a:solidFill>
            <a:schemeClr val="bg1"/>
          </a:solidFill>
          <a:effectLst>
            <a:innerShdw blurRad="63500" dist="50800" dir="10800000">
              <a:prstClr val="black">
                <a:alpha val="50000"/>
              </a:prstClr>
            </a:innerShdw>
          </a:effectLst>
        </p:grpSpPr>
        <p:sp>
          <p:nvSpPr>
            <p:cNvPr id="13" name="Freeform 13"/>
            <p:cNvSpPr/>
            <p:nvPr/>
          </p:nvSpPr>
          <p:spPr>
            <a:xfrm>
              <a:off x="9190" y="18098"/>
              <a:ext cx="10532197" cy="2778733"/>
            </a:xfrm>
            <a:prstGeom prst="rect">
              <a:avLst/>
            </a:prstGeom>
            <a:grpFill/>
            <a:ln w="38100">
              <a:solidFill>
                <a:srgbClr val="B2D4E5"/>
              </a:solidFill>
            </a:ln>
            <a:scene3d>
              <a:camera prst="orthographicFront"/>
              <a:lightRig rig="threePt" dir="t"/>
            </a:scene3d>
            <a:sp3d contourW="12700">
              <a:bevelT w="165100" prst="coolSlant"/>
              <a:contourClr>
                <a:srgbClr val="0F3C69"/>
              </a:contourClr>
            </a:sp3d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10550576" cy="2814928"/>
            </a:xfrm>
            <a:prstGeom prst="rect">
              <a:avLst/>
            </a:prstGeom>
            <a:grpFill/>
            <a:ln w="38100">
              <a:solidFill>
                <a:srgbClr val="B2D4E5"/>
              </a:solidFill>
            </a:ln>
            <a:scene3d>
              <a:camera prst="orthographicFront"/>
              <a:lightRig rig="threePt" dir="t"/>
            </a:scene3d>
            <a:sp3d contourW="12700">
              <a:bevelT w="165100" prst="coolSlant"/>
              <a:contourClr>
                <a:srgbClr val="0F3C69"/>
              </a:contourClr>
            </a:sp3d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91622" y="3381471"/>
            <a:ext cx="7728777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15"/>
              </a:lnSpc>
            </a:pPr>
            <a:r>
              <a:rPr lang="en-US" sz="2400" b="1" dirty="0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Conclusion: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91622" y="3889863"/>
            <a:ext cx="7703934" cy="10802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937"/>
              </a:lnSpc>
            </a:pP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project successfully identified that whilst the Menu is profitable, Last-Mile Delivery requires restructuring. The data proves that speed is the strongest predictor of customer satisfaction.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296400" y="3086100"/>
            <a:ext cx="8048782" cy="4906243"/>
            <a:chOff x="0" y="0"/>
            <a:chExt cx="10550600" cy="2814952"/>
          </a:xfrm>
          <a:solidFill>
            <a:schemeClr val="bg1"/>
          </a:solidFill>
          <a:effectLst>
            <a:innerShdw blurRad="63500" dist="50800" dir="10800000">
              <a:prstClr val="black">
                <a:alpha val="50000"/>
              </a:prstClr>
            </a:innerShdw>
          </a:effectLst>
        </p:grpSpPr>
        <p:sp>
          <p:nvSpPr>
            <p:cNvPr id="20" name="Freeform 20"/>
            <p:cNvSpPr/>
            <p:nvPr/>
          </p:nvSpPr>
          <p:spPr>
            <a:xfrm>
              <a:off x="9190" y="18098"/>
              <a:ext cx="10532197" cy="2778733"/>
            </a:xfrm>
            <a:prstGeom prst="rect">
              <a:avLst/>
            </a:prstGeom>
            <a:grpFill/>
            <a:ln w="38100">
              <a:solidFill>
                <a:srgbClr val="B2D4E5"/>
              </a:solidFill>
            </a:ln>
            <a:scene3d>
              <a:camera prst="orthographicFront"/>
              <a:lightRig rig="threePt" dir="t"/>
            </a:scene3d>
            <a:sp3d contourW="12700">
              <a:bevelT w="165100" prst="coolSlant"/>
              <a:contourClr>
                <a:srgbClr val="0F3C69"/>
              </a:contourClr>
            </a:sp3d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0"/>
              <a:ext cx="10550576" cy="2814928"/>
            </a:xfrm>
            <a:prstGeom prst="rect">
              <a:avLst/>
            </a:prstGeom>
            <a:grpFill/>
            <a:ln w="38100">
              <a:solidFill>
                <a:srgbClr val="B2D4E5"/>
              </a:solidFill>
            </a:ln>
            <a:scene3d>
              <a:camera prst="orthographicFront"/>
              <a:lightRig rig="threePt" dir="t"/>
            </a:scene3d>
            <a:sp3d contourW="12700">
              <a:bevelT w="165100" prst="coolSlant"/>
              <a:contourClr>
                <a:srgbClr val="0F3C69"/>
              </a:contourClr>
            </a:sp3d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9358523" y="3358611"/>
            <a:ext cx="7729939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15"/>
              </a:lnSpc>
            </a:pPr>
            <a:r>
              <a:rPr lang="en-US" sz="2400" b="1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Acknowledgement: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539051" y="3870959"/>
            <a:ext cx="7563462" cy="33116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937"/>
              </a:lnSpc>
            </a:pP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 would like to express my heartfelt gratitude to:</a:t>
            </a:r>
          </a:p>
          <a:p>
            <a:pPr marL="800100" lvl="1" indent="-342900" algn="just">
              <a:lnSpc>
                <a:spcPts val="2937"/>
              </a:lnSpc>
              <a:buFont typeface="Arial" panose="020B0604020202020204" pitchFamily="34" charset="0"/>
              <a:buChar char="•"/>
            </a:pP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Infosys Springboard Team for organizing this valuable internship opportunity. </a:t>
            </a:r>
          </a:p>
          <a:p>
            <a:pPr marL="800100" lvl="1" indent="-342900" algn="just">
              <a:lnSpc>
                <a:spcPts val="2937"/>
              </a:lnSpc>
              <a:buFont typeface="Arial" panose="020B0604020202020204" pitchFamily="34" charset="0"/>
              <a:buChar char="•"/>
            </a:pP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My Mentor </a:t>
            </a:r>
            <a:r>
              <a:rPr lang="en-US" sz="2000" dirty="0"/>
              <a:t>(Nityasree Ma’am)</a:t>
            </a: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– for her continuous support and feedback.</a:t>
            </a:r>
          </a:p>
          <a:p>
            <a:pPr marL="800100" lvl="1" indent="-342900" algn="just">
              <a:lnSpc>
                <a:spcPts val="2937"/>
              </a:lnSpc>
              <a:buFont typeface="Arial" panose="020B0604020202020204" pitchFamily="34" charset="0"/>
              <a:buChar char="•"/>
            </a:pP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My Teammates </a:t>
            </a:r>
            <a:r>
              <a:rPr lang="en-US" sz="2000" dirty="0"/>
              <a:t>(Shashank, Vanshika) </a:t>
            </a: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– for collaboration, encouragement, and insights.</a:t>
            </a:r>
          </a:p>
          <a:p>
            <a:pPr algn="just">
              <a:lnSpc>
                <a:spcPts val="2937"/>
              </a:lnSpc>
            </a:pP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This internship has been a significant step in my professional growth and technical journey.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851379" y="5394959"/>
            <a:ext cx="8140221" cy="2597406"/>
            <a:chOff x="0" y="0"/>
            <a:chExt cx="21928275" cy="2814952"/>
          </a:xfrm>
          <a:solidFill>
            <a:schemeClr val="bg1"/>
          </a:solidFill>
          <a:effectLst>
            <a:innerShdw blurRad="63500" dist="50800" dir="10800000">
              <a:prstClr val="black">
                <a:alpha val="50000"/>
              </a:prstClr>
            </a:innerShdw>
          </a:effectLst>
        </p:grpSpPr>
        <p:sp>
          <p:nvSpPr>
            <p:cNvPr id="27" name="Freeform 27"/>
            <p:cNvSpPr/>
            <p:nvPr/>
          </p:nvSpPr>
          <p:spPr>
            <a:xfrm>
              <a:off x="19100" y="18098"/>
              <a:ext cx="21890024" cy="2778733"/>
            </a:xfrm>
            <a:prstGeom prst="rect">
              <a:avLst/>
            </a:prstGeom>
            <a:grpFill/>
            <a:ln w="38100">
              <a:solidFill>
                <a:srgbClr val="B2D4E5"/>
              </a:solidFill>
            </a:ln>
            <a:scene3d>
              <a:camera prst="orthographicFront"/>
              <a:lightRig rig="threePt" dir="t"/>
            </a:scene3d>
            <a:sp3d contourW="12700">
              <a:bevelT w="165100" prst="coolSlant"/>
              <a:contourClr>
                <a:srgbClr val="0F3C69"/>
              </a:contourClr>
            </a:sp3d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0" y="0"/>
              <a:ext cx="21928226" cy="2814928"/>
            </a:xfrm>
            <a:prstGeom prst="rect">
              <a:avLst/>
            </a:prstGeom>
            <a:grpFill/>
            <a:ln w="38100">
              <a:solidFill>
                <a:srgbClr val="B2D4E5"/>
              </a:solidFill>
            </a:ln>
            <a:scene3d>
              <a:camera prst="orthographicFront"/>
              <a:lightRig rig="threePt" dir="t"/>
            </a:scene3d>
            <a:sp3d contourW="12700">
              <a:bevelT w="165100" prst="coolSlant"/>
              <a:contourClr>
                <a:srgbClr val="0F3C69"/>
              </a:contourClr>
            </a:sp3d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091622" y="5690234"/>
            <a:ext cx="7923851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15"/>
              </a:lnSpc>
            </a:pPr>
            <a:r>
              <a:rPr lang="en-US" sz="2400" b="1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References: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62066" y="6168340"/>
            <a:ext cx="7758333" cy="18240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04813" lvl="1" indent="-202406" algn="just">
              <a:lnSpc>
                <a:spcPts val="2936"/>
              </a:lnSpc>
              <a:buFont typeface="Arial"/>
              <a:buChar char="•"/>
            </a:pP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Infosys Springboard Virtual Internship Course Materials.</a:t>
            </a:r>
          </a:p>
          <a:p>
            <a:pPr marL="404813" lvl="1" indent="-202406" algn="just">
              <a:lnSpc>
                <a:spcPts val="2936"/>
              </a:lnSpc>
              <a:buFont typeface="Arial"/>
              <a:buChar char="•"/>
            </a:pP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Microsoft Power BI Documentation.</a:t>
            </a:r>
          </a:p>
          <a:p>
            <a:pPr marL="404813" lvl="1" indent="-202406" algn="just">
              <a:lnSpc>
                <a:spcPts val="2936"/>
              </a:lnSpc>
              <a:buFont typeface="Arial"/>
              <a:buChar char="•"/>
            </a:pP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Food Industry Logistics Case Studies.</a:t>
            </a:r>
          </a:p>
          <a:p>
            <a:pPr marL="404813" lvl="1" indent="-202406" algn="just">
              <a:lnSpc>
                <a:spcPts val="2936"/>
              </a:lnSpc>
              <a:buFont typeface="Arial"/>
              <a:buChar char="•"/>
            </a:pPr>
            <a:r>
              <a:rPr lang="en-US" sz="187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Kaggle Dataset: Zomato Food Delivery Data.</a:t>
            </a:r>
          </a:p>
          <a:p>
            <a:pPr algn="just">
              <a:lnSpc>
                <a:spcPts val="2936"/>
              </a:lnSpc>
            </a:pPr>
            <a:endParaRPr lang="en-US" sz="1875" dirty="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6483878" y="8724900"/>
            <a:ext cx="1804122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3060"/>
                </a:solidFill>
                <a:latin typeface="Algerian" panose="04020705040A02060702" pitchFamily="82" charset="0"/>
                <a:ea typeface="Canva Sans Bold"/>
                <a:cs typeface="Canva Sans Bold"/>
                <a:sym typeface="Canva Sans Bold"/>
              </a:rPr>
              <a:t>09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864416" y="5798276"/>
            <a:ext cx="449832" cy="449832"/>
          </a:xfrm>
          <a:custGeom>
            <a:avLst/>
            <a:gdLst/>
            <a:ahLst/>
            <a:cxnLst/>
            <a:rect l="l" t="t" r="r" b="b"/>
            <a:pathLst>
              <a:path w="449832" h="449832">
                <a:moveTo>
                  <a:pt x="0" y="0"/>
                </a:moveTo>
                <a:lnTo>
                  <a:pt x="449831" y="0"/>
                </a:lnTo>
                <a:lnTo>
                  <a:pt x="449831" y="449831"/>
                </a:lnTo>
                <a:lnTo>
                  <a:pt x="0" y="4498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18171" y="2967568"/>
            <a:ext cx="1010530" cy="4351865"/>
            <a:chOff x="0" y="0"/>
            <a:chExt cx="344890" cy="114617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44890" cy="1146170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44890" cy="11842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3329863" y="-1"/>
            <a:ext cx="4958137" cy="10287001"/>
            <a:chOff x="0" y="0"/>
            <a:chExt cx="1411121" cy="287703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11121" cy="2877034"/>
            </a:xfrm>
            <a:custGeom>
              <a:avLst/>
              <a:gdLst/>
              <a:ahLst/>
              <a:cxnLst/>
              <a:rect l="l" t="t" r="r" b="b"/>
              <a:pathLst>
                <a:path w="1411121" h="2877034">
                  <a:moveTo>
                    <a:pt x="0" y="0"/>
                  </a:moveTo>
                  <a:lnTo>
                    <a:pt x="1411121" y="0"/>
                  </a:lnTo>
                  <a:lnTo>
                    <a:pt x="1411121" y="2877034"/>
                  </a:lnTo>
                  <a:lnTo>
                    <a:pt x="0" y="2877034"/>
                  </a:ln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411121" cy="29151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7806112" y="8918694"/>
            <a:ext cx="2675777" cy="679211"/>
          </a:xfrm>
          <a:custGeom>
            <a:avLst/>
            <a:gdLst/>
            <a:ahLst/>
            <a:cxnLst/>
            <a:rect l="l" t="t" r="r" b="b"/>
            <a:pathLst>
              <a:path w="2675777" h="679211">
                <a:moveTo>
                  <a:pt x="0" y="0"/>
                </a:moveTo>
                <a:lnTo>
                  <a:pt x="2675776" y="0"/>
                </a:lnTo>
                <a:lnTo>
                  <a:pt x="2675776" y="679212"/>
                </a:lnTo>
                <a:lnTo>
                  <a:pt x="0" y="6792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7072387" y="802308"/>
            <a:ext cx="373825" cy="1489884"/>
          </a:xfrm>
          <a:custGeom>
            <a:avLst/>
            <a:gdLst/>
            <a:ahLst/>
            <a:cxnLst/>
            <a:rect l="l" t="t" r="r" b="b"/>
            <a:pathLst>
              <a:path w="373825" h="1489884">
                <a:moveTo>
                  <a:pt x="0" y="0"/>
                </a:moveTo>
                <a:lnTo>
                  <a:pt x="373826" y="0"/>
                </a:lnTo>
                <a:lnTo>
                  <a:pt x="373826" y="1489884"/>
                </a:lnTo>
                <a:lnTo>
                  <a:pt x="0" y="148988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1864416" y="3368462"/>
            <a:ext cx="8216473" cy="1340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46"/>
              </a:lnSpc>
            </a:pPr>
            <a:r>
              <a:rPr lang="en-US" sz="10357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THANK YOU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407652" y="5818929"/>
            <a:ext cx="4538058" cy="396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gr0738@srmist.edu.in</a:t>
            </a:r>
          </a:p>
        </p:txBody>
      </p:sp>
      <p:sp>
        <p:nvSpPr>
          <p:cNvPr id="14" name="Freeform 14"/>
          <p:cNvSpPr/>
          <p:nvPr/>
        </p:nvSpPr>
        <p:spPr>
          <a:xfrm>
            <a:off x="8791955" y="100099"/>
            <a:ext cx="10943356" cy="10086801"/>
          </a:xfrm>
          <a:custGeom>
            <a:avLst/>
            <a:gdLst/>
            <a:ahLst/>
            <a:cxnLst/>
            <a:rect l="l" t="t" r="r" b="b"/>
            <a:pathLst>
              <a:path w="10943356" h="10086801">
                <a:moveTo>
                  <a:pt x="0" y="0"/>
                </a:moveTo>
                <a:lnTo>
                  <a:pt x="10943356" y="0"/>
                </a:lnTo>
                <a:lnTo>
                  <a:pt x="10943356" y="10086802"/>
                </a:lnTo>
                <a:lnTo>
                  <a:pt x="0" y="1008680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1000"/>
            </a:blip>
            <a:stretch>
              <a:fillRect t="-4178" b="-4178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5"/>
          <p:cNvSpPr/>
          <p:nvPr/>
        </p:nvSpPr>
        <p:spPr>
          <a:xfrm>
            <a:off x="1413677" y="171362"/>
            <a:ext cx="1391418" cy="857338"/>
          </a:xfrm>
          <a:custGeom>
            <a:avLst/>
            <a:gdLst/>
            <a:ahLst/>
            <a:cxnLst/>
            <a:rect l="l" t="t" r="r" b="b"/>
            <a:pathLst>
              <a:path w="1391418" h="857338">
                <a:moveTo>
                  <a:pt x="0" y="0"/>
                </a:moveTo>
                <a:lnTo>
                  <a:pt x="1391418" y="0"/>
                </a:lnTo>
                <a:lnTo>
                  <a:pt x="1391418" y="857338"/>
                </a:lnTo>
                <a:lnTo>
                  <a:pt x="0" y="85733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TextBox 16"/>
          <p:cNvSpPr txBox="1"/>
          <p:nvPr/>
        </p:nvSpPr>
        <p:spPr>
          <a:xfrm>
            <a:off x="3876795" y="4690169"/>
            <a:ext cx="4191714" cy="426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7"/>
              </a:lnSpc>
            </a:pPr>
            <a:r>
              <a:rPr lang="en-US" sz="2702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Questions &amp; Discussion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753600" y="486154"/>
            <a:ext cx="8432540" cy="843254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blipFill>
              <a:blip r:embed="rId11"/>
              <a:stretch>
                <a:fillRect l="-8250" r="-8250"/>
              </a:stretch>
            </a:blipFill>
            <a:ln w="762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9039041"/>
            <a:ext cx="9144000" cy="1247959"/>
            <a:chOff x="0" y="0"/>
            <a:chExt cx="2149749" cy="41933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49749" cy="419334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0"/>
                  </a:srgbClr>
                </a:gs>
                <a:gs pos="100000">
                  <a:srgbClr val="00306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149749" cy="476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0"/>
            <a:ext cx="9144001" cy="1333500"/>
            <a:chOff x="0" y="0"/>
            <a:chExt cx="2302323" cy="2981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02323" cy="298172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302323" cy="355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4242600" y="9039041"/>
            <a:ext cx="1689934" cy="805023"/>
          </a:xfrm>
          <a:custGeom>
            <a:avLst/>
            <a:gdLst/>
            <a:ahLst/>
            <a:cxnLst/>
            <a:rect l="l" t="t" r="r" b="b"/>
            <a:pathLst>
              <a:path w="1689934" h="805023">
                <a:moveTo>
                  <a:pt x="1689934" y="0"/>
                </a:moveTo>
                <a:lnTo>
                  <a:pt x="0" y="0"/>
                </a:lnTo>
                <a:lnTo>
                  <a:pt x="0" y="805023"/>
                </a:lnTo>
                <a:lnTo>
                  <a:pt x="1689934" y="805023"/>
                </a:lnTo>
                <a:lnTo>
                  <a:pt x="168993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1864416" y="7571678"/>
            <a:ext cx="2675777" cy="679211"/>
          </a:xfrm>
          <a:custGeom>
            <a:avLst/>
            <a:gdLst/>
            <a:ahLst/>
            <a:cxnLst/>
            <a:rect l="l" t="t" r="r" b="b"/>
            <a:pathLst>
              <a:path w="2675777" h="679211">
                <a:moveTo>
                  <a:pt x="0" y="0"/>
                </a:moveTo>
                <a:lnTo>
                  <a:pt x="2675777" y="0"/>
                </a:lnTo>
                <a:lnTo>
                  <a:pt x="2675777" y="679211"/>
                </a:lnTo>
                <a:lnTo>
                  <a:pt x="0" y="6792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TextBox 11"/>
          <p:cNvSpPr txBox="1"/>
          <p:nvPr/>
        </p:nvSpPr>
        <p:spPr>
          <a:xfrm>
            <a:off x="946252" y="2497778"/>
            <a:ext cx="12113541" cy="650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50"/>
              </a:lnSpc>
            </a:pPr>
            <a:r>
              <a:rPr lang="en-US" sz="5000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PROJECT OBJECTIVE &amp; DESCRIPTION</a:t>
            </a:r>
          </a:p>
        </p:txBody>
      </p:sp>
      <p:sp>
        <p:nvSpPr>
          <p:cNvPr id="12" name="Freeform 12"/>
          <p:cNvSpPr/>
          <p:nvPr/>
        </p:nvSpPr>
        <p:spPr>
          <a:xfrm>
            <a:off x="1413677" y="171362"/>
            <a:ext cx="1391418" cy="857338"/>
          </a:xfrm>
          <a:custGeom>
            <a:avLst/>
            <a:gdLst/>
            <a:ahLst/>
            <a:cxnLst/>
            <a:rect l="l" t="t" r="r" b="b"/>
            <a:pathLst>
              <a:path w="1391418" h="857338">
                <a:moveTo>
                  <a:pt x="0" y="0"/>
                </a:moveTo>
                <a:lnTo>
                  <a:pt x="1391418" y="0"/>
                </a:lnTo>
                <a:lnTo>
                  <a:pt x="1391418" y="857338"/>
                </a:lnTo>
                <a:lnTo>
                  <a:pt x="0" y="8573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TextBox 13"/>
          <p:cNvSpPr txBox="1"/>
          <p:nvPr/>
        </p:nvSpPr>
        <p:spPr>
          <a:xfrm>
            <a:off x="946252" y="3897714"/>
            <a:ext cx="1967270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26"/>
              </a:lnSpc>
            </a:pPr>
            <a:r>
              <a:rPr lang="en-US" sz="2400" b="1" dirty="0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Objective: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6252" y="4427237"/>
            <a:ext cx="7805890" cy="1309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 analyse 138,000+ transaction records to bridge the gap between "Customer Demand" (what they order) and "Operational Supply" (how we deliver).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53410" y="3897714"/>
            <a:ext cx="1967270" cy="371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26"/>
              </a:lnSpc>
            </a:pPr>
            <a:r>
              <a:rPr lang="en-US" sz="2400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Description: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53410" y="4427237"/>
            <a:ext cx="7805890" cy="225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FB industry operates on thin margins. This project utilises Power BI to transform raw transactional data into a strategic decision-support system, focusing on Menu Optimisation, Logistics Efficiency, and Customer Segmentation.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739892" y="8720456"/>
            <a:ext cx="1548108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3060"/>
                </a:solidFill>
                <a:latin typeface="Algerian" panose="04020705040A02060702" pitchFamily="82" charset="0"/>
                <a:ea typeface="Canva Sans Bold"/>
                <a:cs typeface="Canva Sans Bold"/>
                <a:sym typeface="Canva Sans Bold"/>
              </a:rPr>
              <a:t>01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-1"/>
            <a:ext cx="1028700" cy="10287001"/>
            <a:chOff x="0" y="0"/>
            <a:chExt cx="377516" cy="284978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7516" cy="2849787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377516" cy="2906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1" y="-1"/>
            <a:ext cx="1028700" cy="4272795"/>
            <a:chOff x="0" y="0"/>
            <a:chExt cx="377516" cy="12334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77516" cy="1233475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77516" cy="12906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440489" y="1461638"/>
            <a:ext cx="13407021" cy="86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99"/>
              </a:lnSpc>
            </a:pPr>
            <a:r>
              <a:rPr lang="en-US" sz="6700" b="1" dirty="0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SYSTEM DESIGN &amp; WORKFLOW</a:t>
            </a:r>
          </a:p>
        </p:txBody>
      </p:sp>
      <p:sp>
        <p:nvSpPr>
          <p:cNvPr id="10" name="Freeform 10"/>
          <p:cNvSpPr/>
          <p:nvPr/>
        </p:nvSpPr>
        <p:spPr>
          <a:xfrm flipH="1">
            <a:off x="14218007" y="9045591"/>
            <a:ext cx="1689934" cy="805023"/>
          </a:xfrm>
          <a:custGeom>
            <a:avLst/>
            <a:gdLst/>
            <a:ahLst/>
            <a:cxnLst/>
            <a:rect l="l" t="t" r="r" b="b"/>
            <a:pathLst>
              <a:path w="1689934" h="805023">
                <a:moveTo>
                  <a:pt x="1689934" y="0"/>
                </a:moveTo>
                <a:lnTo>
                  <a:pt x="0" y="0"/>
                </a:lnTo>
                <a:lnTo>
                  <a:pt x="0" y="805023"/>
                </a:lnTo>
                <a:lnTo>
                  <a:pt x="1689934" y="805023"/>
                </a:lnTo>
                <a:lnTo>
                  <a:pt x="168993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413677" y="171362"/>
            <a:ext cx="1391418" cy="857338"/>
          </a:xfrm>
          <a:custGeom>
            <a:avLst/>
            <a:gdLst/>
            <a:ahLst/>
            <a:cxnLst/>
            <a:rect l="l" t="t" r="r" b="b"/>
            <a:pathLst>
              <a:path w="1391418" h="857338">
                <a:moveTo>
                  <a:pt x="0" y="0"/>
                </a:moveTo>
                <a:lnTo>
                  <a:pt x="1391418" y="0"/>
                </a:lnTo>
                <a:lnTo>
                  <a:pt x="1391418" y="857338"/>
                </a:lnTo>
                <a:lnTo>
                  <a:pt x="0" y="8573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2" name="Group 12"/>
          <p:cNvGrpSpPr/>
          <p:nvPr/>
        </p:nvGrpSpPr>
        <p:grpSpPr>
          <a:xfrm>
            <a:off x="2519559" y="3684944"/>
            <a:ext cx="6509186" cy="123846"/>
            <a:chOff x="0" y="0"/>
            <a:chExt cx="10679913" cy="2032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338" y="0"/>
                  </a:lnTo>
                  <a:cubicBezTo>
                    <a:pt x="10634472" y="0"/>
                    <a:pt x="10679938" y="45466"/>
                    <a:pt x="10679938" y="101600"/>
                  </a:cubicBezTo>
                  <a:cubicBezTo>
                    <a:pt x="10679938" y="157734"/>
                    <a:pt x="10634472" y="203200"/>
                    <a:pt x="10578338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428552" y="3370375"/>
            <a:ext cx="691193" cy="691193"/>
            <a:chOff x="0" y="0"/>
            <a:chExt cx="1134072" cy="113407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6" name="Freeform 16" descr="preencoded.png"/>
          <p:cNvSpPr/>
          <p:nvPr/>
        </p:nvSpPr>
        <p:spPr>
          <a:xfrm>
            <a:off x="5635847" y="3577670"/>
            <a:ext cx="276479" cy="276479"/>
          </a:xfrm>
          <a:custGeom>
            <a:avLst/>
            <a:gdLst/>
            <a:ahLst/>
            <a:cxnLst/>
            <a:rect l="l" t="t" r="r" b="b"/>
            <a:pathLst>
              <a:path w="276479" h="276479">
                <a:moveTo>
                  <a:pt x="0" y="0"/>
                </a:moveTo>
                <a:lnTo>
                  <a:pt x="276479" y="0"/>
                </a:lnTo>
                <a:lnTo>
                  <a:pt x="276479" y="276479"/>
                </a:lnTo>
                <a:lnTo>
                  <a:pt x="0" y="2764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8334" b="-833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TextBox 17"/>
          <p:cNvSpPr txBox="1"/>
          <p:nvPr/>
        </p:nvSpPr>
        <p:spPr>
          <a:xfrm>
            <a:off x="2780921" y="4272795"/>
            <a:ext cx="2835116" cy="372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5"/>
              </a:lnSpc>
            </a:pPr>
            <a:r>
              <a:rPr lang="en-US" sz="2336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Data Architecture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780921" y="4722303"/>
            <a:ext cx="5986463" cy="1615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57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Implemented a Star Schema Data Model connecting a central Fact_Orders table to 5 Dimension tables (Dim_Customer, Dim_Restaurant, etc.).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259138" y="3684944"/>
            <a:ext cx="6509303" cy="123846"/>
            <a:chOff x="0" y="0"/>
            <a:chExt cx="10680103" cy="2032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680065" cy="203200"/>
            </a:xfrm>
            <a:custGeom>
              <a:avLst/>
              <a:gdLst/>
              <a:ahLst/>
              <a:cxnLst/>
              <a:rect l="l" t="t" r="r" b="b"/>
              <a:pathLst>
                <a:path w="10680065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465" y="0"/>
                  </a:lnTo>
                  <a:cubicBezTo>
                    <a:pt x="10634599" y="0"/>
                    <a:pt x="10680065" y="45466"/>
                    <a:pt x="10680065" y="101600"/>
                  </a:cubicBezTo>
                  <a:cubicBezTo>
                    <a:pt x="10680065" y="157734"/>
                    <a:pt x="10634599" y="203200"/>
                    <a:pt x="10578465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168131" y="3370375"/>
            <a:ext cx="691193" cy="691193"/>
            <a:chOff x="0" y="0"/>
            <a:chExt cx="1134072" cy="113407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3" name="Freeform 23" descr="preencoded.png"/>
          <p:cNvSpPr/>
          <p:nvPr/>
        </p:nvSpPr>
        <p:spPr>
          <a:xfrm>
            <a:off x="12375434" y="3577670"/>
            <a:ext cx="276479" cy="276479"/>
          </a:xfrm>
          <a:custGeom>
            <a:avLst/>
            <a:gdLst/>
            <a:ahLst/>
            <a:cxnLst/>
            <a:rect l="l" t="t" r="r" b="b"/>
            <a:pathLst>
              <a:path w="276479" h="276479">
                <a:moveTo>
                  <a:pt x="0" y="0"/>
                </a:moveTo>
                <a:lnTo>
                  <a:pt x="276479" y="0"/>
                </a:lnTo>
                <a:lnTo>
                  <a:pt x="276479" y="276479"/>
                </a:lnTo>
                <a:lnTo>
                  <a:pt x="0" y="27647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2777" r="-277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4" name="TextBox 24"/>
          <p:cNvSpPr txBox="1"/>
          <p:nvPr/>
        </p:nvSpPr>
        <p:spPr>
          <a:xfrm>
            <a:off x="9520500" y="4272795"/>
            <a:ext cx="766500" cy="3724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5"/>
              </a:lnSpc>
            </a:pPr>
            <a:r>
              <a:rPr lang="en-US" sz="2336" b="1" dirty="0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ETL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520500" y="4722303"/>
            <a:ext cx="5986586" cy="796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57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Cleaned null ratings and standardised city names using Power Query to ensure data integrity.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2519559" y="6735748"/>
            <a:ext cx="6509186" cy="123846"/>
            <a:chOff x="0" y="0"/>
            <a:chExt cx="10679913" cy="2032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338" y="0"/>
                  </a:lnTo>
                  <a:cubicBezTo>
                    <a:pt x="10634472" y="0"/>
                    <a:pt x="10679938" y="45466"/>
                    <a:pt x="10679938" y="101600"/>
                  </a:cubicBezTo>
                  <a:cubicBezTo>
                    <a:pt x="10679938" y="157734"/>
                    <a:pt x="10634472" y="203200"/>
                    <a:pt x="10578338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5428552" y="6421171"/>
            <a:ext cx="691193" cy="691193"/>
            <a:chOff x="0" y="0"/>
            <a:chExt cx="1134072" cy="1134072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0" name="Freeform 30" descr="preencoded.png"/>
          <p:cNvSpPr/>
          <p:nvPr/>
        </p:nvSpPr>
        <p:spPr>
          <a:xfrm>
            <a:off x="5635847" y="6628466"/>
            <a:ext cx="276479" cy="276479"/>
          </a:xfrm>
          <a:custGeom>
            <a:avLst/>
            <a:gdLst/>
            <a:ahLst/>
            <a:cxnLst/>
            <a:rect l="l" t="t" r="r" b="b"/>
            <a:pathLst>
              <a:path w="276479" h="276479">
                <a:moveTo>
                  <a:pt x="0" y="0"/>
                </a:moveTo>
                <a:lnTo>
                  <a:pt x="276479" y="0"/>
                </a:lnTo>
                <a:lnTo>
                  <a:pt x="276479" y="276479"/>
                </a:lnTo>
                <a:lnTo>
                  <a:pt x="0" y="27647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-2777" r="-277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1" name="TextBox 31"/>
          <p:cNvSpPr txBox="1"/>
          <p:nvPr/>
        </p:nvSpPr>
        <p:spPr>
          <a:xfrm>
            <a:off x="2780921" y="7323591"/>
            <a:ext cx="1638679" cy="3724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5"/>
              </a:lnSpc>
            </a:pPr>
            <a:r>
              <a:rPr lang="en-US" sz="2336" b="1" dirty="0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Modelling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780921" y="7773107"/>
            <a:ext cx="5986463" cy="796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57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Established active One-to-Many relationships for accurate filtering and robust data analysis.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9259138" y="6735748"/>
            <a:ext cx="6509303" cy="123846"/>
            <a:chOff x="0" y="0"/>
            <a:chExt cx="10680103" cy="2032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0680065" cy="203200"/>
            </a:xfrm>
            <a:custGeom>
              <a:avLst/>
              <a:gdLst/>
              <a:ahLst/>
              <a:cxnLst/>
              <a:rect l="l" t="t" r="r" b="b"/>
              <a:pathLst>
                <a:path w="10680065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465" y="0"/>
                  </a:lnTo>
                  <a:cubicBezTo>
                    <a:pt x="10634599" y="0"/>
                    <a:pt x="10680065" y="45466"/>
                    <a:pt x="10680065" y="101600"/>
                  </a:cubicBezTo>
                  <a:cubicBezTo>
                    <a:pt x="10680065" y="157734"/>
                    <a:pt x="10634599" y="203200"/>
                    <a:pt x="10578465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168131" y="6421171"/>
            <a:ext cx="691193" cy="691193"/>
            <a:chOff x="0" y="0"/>
            <a:chExt cx="1134072" cy="1134072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7" name="Freeform 37" descr="preencoded.png"/>
          <p:cNvSpPr/>
          <p:nvPr/>
        </p:nvSpPr>
        <p:spPr>
          <a:xfrm>
            <a:off x="12375434" y="6628466"/>
            <a:ext cx="276479" cy="276479"/>
          </a:xfrm>
          <a:custGeom>
            <a:avLst/>
            <a:gdLst/>
            <a:ahLst/>
            <a:cxnLst/>
            <a:rect l="l" t="t" r="r" b="b"/>
            <a:pathLst>
              <a:path w="276479" h="276479">
                <a:moveTo>
                  <a:pt x="0" y="0"/>
                </a:moveTo>
                <a:lnTo>
                  <a:pt x="276479" y="0"/>
                </a:lnTo>
                <a:lnTo>
                  <a:pt x="276479" y="276479"/>
                </a:lnTo>
                <a:lnTo>
                  <a:pt x="0" y="2764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t="-1388" b="-1388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8" name="TextBox 38"/>
          <p:cNvSpPr txBox="1"/>
          <p:nvPr/>
        </p:nvSpPr>
        <p:spPr>
          <a:xfrm>
            <a:off x="9520500" y="7323591"/>
            <a:ext cx="2003346" cy="372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5"/>
              </a:lnSpc>
            </a:pPr>
            <a:r>
              <a:rPr lang="en-US" sz="2336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Visualisation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520500" y="7773107"/>
            <a:ext cx="5986586" cy="796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57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Built 7 interactive dashboards for end-to-end analysis, providing comprehensive insights.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6706456" y="8720456"/>
            <a:ext cx="1581544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3060"/>
                </a:solidFill>
                <a:latin typeface="Algerian" panose="04020705040A02060702" pitchFamily="82" charset="0"/>
                <a:ea typeface="Canva Sans Bold"/>
                <a:cs typeface="Canva Sans Bold"/>
                <a:sym typeface="Canva Sans Bold"/>
              </a:rPr>
              <a:t>02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9144000" y="0"/>
            <a:ext cx="9144000" cy="990600"/>
            <a:chOff x="0" y="0"/>
            <a:chExt cx="2493071" cy="2709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3071" cy="270933"/>
            </a:xfrm>
            <a:custGeom>
              <a:avLst/>
              <a:gdLst/>
              <a:ahLst/>
              <a:cxnLst/>
              <a:rect l="l" t="t" r="r" b="b"/>
              <a:pathLst>
                <a:path w="2493071" h="270933">
                  <a:moveTo>
                    <a:pt x="0" y="0"/>
                  </a:moveTo>
                  <a:lnTo>
                    <a:pt x="2493071" y="0"/>
                  </a:lnTo>
                  <a:lnTo>
                    <a:pt x="2493071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493071" cy="3280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9334501"/>
            <a:ext cx="9144000" cy="952500"/>
            <a:chOff x="0" y="0"/>
            <a:chExt cx="2526727" cy="270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26727" cy="270933"/>
            </a:xfrm>
            <a:custGeom>
              <a:avLst/>
              <a:gdLst/>
              <a:ahLst/>
              <a:cxnLst/>
              <a:rect l="l" t="t" r="r" b="b"/>
              <a:pathLst>
                <a:path w="2526727" h="270933">
                  <a:moveTo>
                    <a:pt x="0" y="0"/>
                  </a:moveTo>
                  <a:lnTo>
                    <a:pt x="2526727" y="0"/>
                  </a:lnTo>
                  <a:lnTo>
                    <a:pt x="2526727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0"/>
                  </a:srgbClr>
                </a:gs>
                <a:gs pos="100000">
                  <a:srgbClr val="00306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526727" cy="3280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4778888" y="1547250"/>
            <a:ext cx="1689934" cy="805023"/>
          </a:xfrm>
          <a:custGeom>
            <a:avLst/>
            <a:gdLst/>
            <a:ahLst/>
            <a:cxnLst/>
            <a:rect l="l" t="t" r="r" b="b"/>
            <a:pathLst>
              <a:path w="1689934" h="805023">
                <a:moveTo>
                  <a:pt x="1689934" y="0"/>
                </a:moveTo>
                <a:lnTo>
                  <a:pt x="0" y="0"/>
                </a:lnTo>
                <a:lnTo>
                  <a:pt x="0" y="805023"/>
                </a:lnTo>
                <a:lnTo>
                  <a:pt x="1689934" y="805023"/>
                </a:lnTo>
                <a:lnTo>
                  <a:pt x="168993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1413677" y="171362"/>
            <a:ext cx="1391418" cy="857338"/>
          </a:xfrm>
          <a:custGeom>
            <a:avLst/>
            <a:gdLst/>
            <a:ahLst/>
            <a:cxnLst/>
            <a:rect l="l" t="t" r="r" b="b"/>
            <a:pathLst>
              <a:path w="1391418" h="857338">
                <a:moveTo>
                  <a:pt x="0" y="0"/>
                </a:moveTo>
                <a:lnTo>
                  <a:pt x="1391418" y="0"/>
                </a:lnTo>
                <a:lnTo>
                  <a:pt x="1391418" y="857338"/>
                </a:lnTo>
                <a:lnTo>
                  <a:pt x="0" y="8573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1" name="Group 11"/>
          <p:cNvGrpSpPr/>
          <p:nvPr/>
        </p:nvGrpSpPr>
        <p:grpSpPr>
          <a:xfrm>
            <a:off x="0" y="0"/>
            <a:ext cx="1223177" cy="10287000"/>
            <a:chOff x="0" y="0"/>
            <a:chExt cx="344890" cy="275982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44890" cy="2759827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44890" cy="2797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109386" y="5721817"/>
            <a:ext cx="15326377" cy="35816"/>
            <a:chOff x="0" y="0"/>
            <a:chExt cx="21738031" cy="50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1738082" cy="50800"/>
            </a:xfrm>
            <a:custGeom>
              <a:avLst/>
              <a:gdLst/>
              <a:ahLst/>
              <a:cxnLst/>
              <a:rect l="l" t="t" r="r" b="b"/>
              <a:pathLst>
                <a:path w="21738082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21712682" y="0"/>
                  </a:lnTo>
                  <a:cubicBezTo>
                    <a:pt x="21726652" y="0"/>
                    <a:pt x="21738082" y="11430"/>
                    <a:pt x="21738082" y="25400"/>
                  </a:cubicBezTo>
                  <a:cubicBezTo>
                    <a:pt x="21738082" y="39370"/>
                    <a:pt x="21726652" y="50800"/>
                    <a:pt x="21712682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056689" y="4922249"/>
            <a:ext cx="35816" cy="799576"/>
            <a:chOff x="0" y="0"/>
            <a:chExt cx="50800" cy="113407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0800" cy="1134110"/>
            </a:xfrm>
            <a:custGeom>
              <a:avLst/>
              <a:gdLst/>
              <a:ahLst/>
              <a:cxnLst/>
              <a:rect l="l" t="t" r="r" b="b"/>
              <a:pathLst>
                <a:path w="50800" h="113411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1108710"/>
                  </a:lnTo>
                  <a:cubicBezTo>
                    <a:pt x="50800" y="1122680"/>
                    <a:pt x="39370" y="1134110"/>
                    <a:pt x="25400" y="1134110"/>
                  </a:cubicBezTo>
                  <a:cubicBezTo>
                    <a:pt x="11430" y="1134110"/>
                    <a:pt x="0" y="1122680"/>
                    <a:pt x="0" y="110871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0"/>
                  </a:srgbClr>
                </a:gs>
                <a:gs pos="100000">
                  <a:srgbClr val="00306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4770301" y="5417520"/>
            <a:ext cx="608603" cy="608603"/>
            <a:chOff x="0" y="0"/>
            <a:chExt cx="863206" cy="863206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4864740" y="5516647"/>
            <a:ext cx="419724" cy="467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0"/>
              </a:lnSpc>
            </a:pPr>
            <a:r>
              <a:rPr lang="en-US" sz="3290" b="1">
                <a:solidFill>
                  <a:srgbClr val="FFFFFF"/>
                </a:solidFill>
                <a:latin typeface="Petrona Bold"/>
                <a:ea typeface="Petrona Bold"/>
                <a:cs typeface="Petrona Bold"/>
                <a:sym typeface="Petrona Bold"/>
              </a:rPr>
              <a:t>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401158" y="3074372"/>
            <a:ext cx="4927164" cy="426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7"/>
              </a:lnSpc>
            </a:pPr>
            <a:r>
              <a:rPr lang="en-US" sz="2702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Milestone 1: Data Discovery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375915" y="3595304"/>
            <a:ext cx="5397518" cy="1240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48"/>
              </a:lnSpc>
            </a:pPr>
            <a:r>
              <a:rPr lang="en-US" sz="2056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Imported raw CSVs from Kaggle, handled missing data, and built the foundational Data Model.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8188671" y="5721817"/>
            <a:ext cx="35816" cy="799576"/>
            <a:chOff x="0" y="0"/>
            <a:chExt cx="50800" cy="113407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0800" cy="1134110"/>
            </a:xfrm>
            <a:custGeom>
              <a:avLst/>
              <a:gdLst/>
              <a:ahLst/>
              <a:cxnLst/>
              <a:rect l="l" t="t" r="r" b="b"/>
              <a:pathLst>
                <a:path w="50800" h="113411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1108710"/>
                  </a:lnTo>
                  <a:cubicBezTo>
                    <a:pt x="50800" y="1122680"/>
                    <a:pt x="39370" y="1134110"/>
                    <a:pt x="25400" y="1134110"/>
                  </a:cubicBezTo>
                  <a:cubicBezTo>
                    <a:pt x="11430" y="1134110"/>
                    <a:pt x="0" y="1122680"/>
                    <a:pt x="0" y="110871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902282" y="5417520"/>
            <a:ext cx="608603" cy="608603"/>
            <a:chOff x="0" y="0"/>
            <a:chExt cx="863206" cy="863206"/>
          </a:xfrm>
        </p:grpSpPr>
        <p:sp>
          <p:nvSpPr>
            <p:cNvPr id="27" name="Freeform 27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7996721" y="5516647"/>
            <a:ext cx="419724" cy="467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0"/>
              </a:lnSpc>
            </a:pPr>
            <a:r>
              <a:rPr lang="en-US" sz="3290" b="1">
                <a:solidFill>
                  <a:srgbClr val="FFFFFF"/>
                </a:solidFill>
                <a:latin typeface="Petrona Bold"/>
                <a:ea typeface="Petrona Bold"/>
                <a:cs typeface="Petrona Bold"/>
                <a:sym typeface="Petrona Bold"/>
              </a:rPr>
              <a:t>2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5507753" y="6692843"/>
            <a:ext cx="5040749" cy="426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7"/>
              </a:lnSpc>
            </a:pPr>
            <a:r>
              <a:rPr lang="en-US" sz="2702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Milestone 2: Core Reporting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507753" y="7213766"/>
            <a:ext cx="5397652" cy="1240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48"/>
              </a:lnSpc>
            </a:pPr>
            <a:r>
              <a:rPr lang="en-US" sz="2056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Developed "Sales Overview" (£275K Revenue) and "Menu Analysis" dashboards for initial insights.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11320518" y="4922249"/>
            <a:ext cx="35816" cy="799576"/>
            <a:chOff x="0" y="0"/>
            <a:chExt cx="50800" cy="1134072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50800" cy="1134110"/>
            </a:xfrm>
            <a:custGeom>
              <a:avLst/>
              <a:gdLst/>
              <a:ahLst/>
              <a:cxnLst/>
              <a:rect l="l" t="t" r="r" b="b"/>
              <a:pathLst>
                <a:path w="50800" h="113411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1108710"/>
                  </a:lnTo>
                  <a:cubicBezTo>
                    <a:pt x="50800" y="1122680"/>
                    <a:pt x="39370" y="1134110"/>
                    <a:pt x="25400" y="1134110"/>
                  </a:cubicBezTo>
                  <a:cubicBezTo>
                    <a:pt x="11430" y="1134110"/>
                    <a:pt x="0" y="1122680"/>
                    <a:pt x="0" y="110871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0"/>
                  </a:srgbClr>
                </a:gs>
                <a:gs pos="100000">
                  <a:srgbClr val="00306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1034130" y="5417520"/>
            <a:ext cx="608603" cy="608603"/>
            <a:chOff x="0" y="0"/>
            <a:chExt cx="863206" cy="863206"/>
          </a:xfrm>
        </p:grpSpPr>
        <p:sp>
          <p:nvSpPr>
            <p:cNvPr id="35" name="Freeform 35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11128569" y="5516647"/>
            <a:ext cx="419724" cy="467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0"/>
              </a:lnSpc>
            </a:pPr>
            <a:r>
              <a:rPr lang="en-US" sz="3290" b="1">
                <a:solidFill>
                  <a:srgbClr val="FFFFFF"/>
                </a:solidFill>
                <a:latin typeface="Petrona Bold"/>
                <a:ea typeface="Petrona Bold"/>
                <a:cs typeface="Petrona Bold"/>
                <a:sym typeface="Petrona Bold"/>
              </a:rPr>
              <a:t>3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8639601" y="3074372"/>
            <a:ext cx="6610897" cy="426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7"/>
              </a:lnSpc>
            </a:pPr>
            <a:r>
              <a:rPr lang="en-US" sz="2702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Milestone 3: Customer Intelligence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8736283" y="3543045"/>
            <a:ext cx="5812900" cy="1240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48"/>
              </a:lnSpc>
            </a:pPr>
            <a:r>
              <a:rPr lang="en-US" sz="2056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Created "Demographics" and "Segmentation" views to analyse Veg/Non-Veg trends and customer profiles.</a:t>
            </a:r>
          </a:p>
        </p:txBody>
      </p:sp>
      <p:grpSp>
        <p:nvGrpSpPr>
          <p:cNvPr id="40" name="Group 40"/>
          <p:cNvGrpSpPr/>
          <p:nvPr/>
        </p:nvGrpSpPr>
        <p:grpSpPr>
          <a:xfrm>
            <a:off x="14452500" y="5721817"/>
            <a:ext cx="35816" cy="799576"/>
            <a:chOff x="0" y="0"/>
            <a:chExt cx="50800" cy="1134072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50800" cy="1134110"/>
            </a:xfrm>
            <a:custGeom>
              <a:avLst/>
              <a:gdLst/>
              <a:ahLst/>
              <a:cxnLst/>
              <a:rect l="l" t="t" r="r" b="b"/>
              <a:pathLst>
                <a:path w="50800" h="113411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1108710"/>
                  </a:lnTo>
                  <a:cubicBezTo>
                    <a:pt x="50800" y="1122680"/>
                    <a:pt x="39370" y="1134110"/>
                    <a:pt x="25400" y="1134110"/>
                  </a:cubicBezTo>
                  <a:cubicBezTo>
                    <a:pt x="11430" y="1134110"/>
                    <a:pt x="0" y="1122680"/>
                    <a:pt x="0" y="110871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166112" y="5417520"/>
            <a:ext cx="608603" cy="608603"/>
            <a:chOff x="0" y="0"/>
            <a:chExt cx="863206" cy="863206"/>
          </a:xfrm>
        </p:grpSpPr>
        <p:sp>
          <p:nvSpPr>
            <p:cNvPr id="43" name="Freeform 43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4" name="Freeform 44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14260551" y="5516647"/>
            <a:ext cx="419724" cy="467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0"/>
              </a:lnSpc>
            </a:pPr>
            <a:r>
              <a:rPr lang="en-US" sz="3290" b="1">
                <a:solidFill>
                  <a:srgbClr val="FFFFFF"/>
                </a:solidFill>
                <a:latin typeface="Petrona Bold"/>
                <a:ea typeface="Petrona Bold"/>
                <a:cs typeface="Petrona Bold"/>
                <a:sym typeface="Petrona Bold"/>
              </a:rPr>
              <a:t>4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1771582" y="6692842"/>
            <a:ext cx="5906818" cy="4447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07"/>
              </a:lnSpc>
            </a:pPr>
            <a:r>
              <a:rPr lang="en-US" sz="2702" b="1" dirty="0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Milestone 4: Advanced Strategy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1771582" y="7213766"/>
            <a:ext cx="5397652" cy="1240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48"/>
              </a:lnSpc>
            </a:pPr>
            <a:r>
              <a:rPr lang="en-US" sz="2056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Finalised "Logistics Command Centre" (tracking 39% SLA) and "Sentiment Analysis" for strategic planning.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2109386" y="1713838"/>
            <a:ext cx="11121882" cy="638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3"/>
              </a:lnSpc>
            </a:pPr>
            <a:r>
              <a:rPr lang="en-US" sz="4900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PROJECT EXECUTION MILESTONES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223177" y="8720456"/>
            <a:ext cx="1581918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3060"/>
                </a:solidFill>
                <a:latin typeface="Algerian" panose="04020705040A02060702" pitchFamily="82" charset="0"/>
                <a:ea typeface="Canva Sans Bold"/>
                <a:cs typeface="Canva Sans Bold"/>
                <a:sym typeface="Canva Sans Bold"/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864416" y="1298027"/>
            <a:ext cx="675438" cy="498446"/>
          </a:xfrm>
          <a:custGeom>
            <a:avLst/>
            <a:gdLst/>
            <a:ahLst/>
            <a:cxnLst/>
            <a:rect l="l" t="t" r="r" b="b"/>
            <a:pathLst>
              <a:path w="675438" h="498446">
                <a:moveTo>
                  <a:pt x="0" y="0"/>
                </a:moveTo>
                <a:lnTo>
                  <a:pt x="675437" y="0"/>
                </a:lnTo>
                <a:lnTo>
                  <a:pt x="675437" y="498446"/>
                </a:lnTo>
                <a:lnTo>
                  <a:pt x="0" y="4984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18287997" cy="4397985"/>
            <a:chOff x="0" y="0"/>
            <a:chExt cx="4903236" cy="11583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903236" cy="1158317"/>
            </a:xfrm>
            <a:custGeom>
              <a:avLst/>
              <a:gdLst/>
              <a:ahLst/>
              <a:cxnLst/>
              <a:rect l="l" t="t" r="r" b="b"/>
              <a:pathLst>
                <a:path w="4903236" h="1158317">
                  <a:moveTo>
                    <a:pt x="0" y="0"/>
                  </a:moveTo>
                  <a:lnTo>
                    <a:pt x="4903236" y="0"/>
                  </a:lnTo>
                  <a:lnTo>
                    <a:pt x="4903236" y="1158317"/>
                  </a:lnTo>
                  <a:lnTo>
                    <a:pt x="0" y="1158317"/>
                  </a:ln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4903236" cy="12154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 flipV="1">
            <a:off x="6455737" y="4607535"/>
            <a:ext cx="0" cy="3908198"/>
          </a:xfrm>
          <a:prstGeom prst="line">
            <a:avLst/>
          </a:prstGeom>
          <a:ln w="38100" cap="flat">
            <a:gradFill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8" name="AutoShape 8"/>
          <p:cNvSpPr/>
          <p:nvPr/>
        </p:nvSpPr>
        <p:spPr>
          <a:xfrm flipV="1">
            <a:off x="11956298" y="4607535"/>
            <a:ext cx="0" cy="3908198"/>
          </a:xfrm>
          <a:prstGeom prst="line">
            <a:avLst/>
          </a:prstGeom>
          <a:ln w="38100" cap="flat">
            <a:gradFill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3429000" y="1450427"/>
            <a:ext cx="11811000" cy="17164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99"/>
              </a:lnSpc>
            </a:pPr>
            <a:r>
              <a:rPr lang="en-US" sz="6700" b="1" dirty="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TOP VISUALISATIONS USED</a:t>
            </a:r>
          </a:p>
        </p:txBody>
      </p:sp>
      <p:sp>
        <p:nvSpPr>
          <p:cNvPr id="10" name="Freeform 10"/>
          <p:cNvSpPr/>
          <p:nvPr/>
        </p:nvSpPr>
        <p:spPr>
          <a:xfrm>
            <a:off x="1413677" y="171362"/>
            <a:ext cx="1391418" cy="861891"/>
          </a:xfrm>
          <a:custGeom>
            <a:avLst/>
            <a:gdLst/>
            <a:ahLst/>
            <a:cxnLst/>
            <a:rect l="l" t="t" r="r" b="b"/>
            <a:pathLst>
              <a:path w="1391418" h="861891">
                <a:moveTo>
                  <a:pt x="0" y="0"/>
                </a:moveTo>
                <a:lnTo>
                  <a:pt x="1391418" y="0"/>
                </a:lnTo>
                <a:lnTo>
                  <a:pt x="1391418" y="861890"/>
                </a:lnTo>
                <a:lnTo>
                  <a:pt x="0" y="8618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 descr="preencoded.png"/>
          <p:cNvSpPr/>
          <p:nvPr/>
        </p:nvSpPr>
        <p:spPr>
          <a:xfrm>
            <a:off x="2919671" y="4850846"/>
            <a:ext cx="1199464" cy="1199464"/>
          </a:xfrm>
          <a:custGeom>
            <a:avLst/>
            <a:gdLst/>
            <a:ahLst/>
            <a:cxnLst/>
            <a:rect l="l" t="t" r="r" b="b"/>
            <a:pathLst>
              <a:path w="1199464" h="1199464">
                <a:moveTo>
                  <a:pt x="0" y="0"/>
                </a:moveTo>
                <a:lnTo>
                  <a:pt x="1199464" y="0"/>
                </a:lnTo>
                <a:lnTo>
                  <a:pt x="1199464" y="1199464"/>
                </a:lnTo>
                <a:lnTo>
                  <a:pt x="0" y="11994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0667" b="-1066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 descr="preencoded.png"/>
          <p:cNvSpPr/>
          <p:nvPr/>
        </p:nvSpPr>
        <p:spPr>
          <a:xfrm>
            <a:off x="8479179" y="4731360"/>
            <a:ext cx="1318950" cy="1318950"/>
          </a:xfrm>
          <a:custGeom>
            <a:avLst/>
            <a:gdLst/>
            <a:ahLst/>
            <a:cxnLst/>
            <a:rect l="l" t="t" r="r" b="b"/>
            <a:pathLst>
              <a:path w="1318950" h="1318950">
                <a:moveTo>
                  <a:pt x="0" y="0"/>
                </a:moveTo>
                <a:lnTo>
                  <a:pt x="1318951" y="0"/>
                </a:lnTo>
                <a:lnTo>
                  <a:pt x="1318951" y="1318950"/>
                </a:lnTo>
                <a:lnTo>
                  <a:pt x="0" y="13189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5332" r="-533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 descr="preencoded.png"/>
          <p:cNvSpPr/>
          <p:nvPr/>
        </p:nvSpPr>
        <p:spPr>
          <a:xfrm>
            <a:off x="14168865" y="4850846"/>
            <a:ext cx="1199464" cy="1199464"/>
          </a:xfrm>
          <a:custGeom>
            <a:avLst/>
            <a:gdLst/>
            <a:ahLst/>
            <a:cxnLst/>
            <a:rect l="l" t="t" r="r" b="b"/>
            <a:pathLst>
              <a:path w="1199464" h="1199464">
                <a:moveTo>
                  <a:pt x="0" y="0"/>
                </a:moveTo>
                <a:lnTo>
                  <a:pt x="1199464" y="0"/>
                </a:lnTo>
                <a:lnTo>
                  <a:pt x="1199464" y="1199464"/>
                </a:lnTo>
                <a:lnTo>
                  <a:pt x="0" y="119946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1999" r="-200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1413677" y="6782068"/>
            <a:ext cx="4718210" cy="1309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Used for Root Cause Analysis to trace negative feedback down to specific cuisines (e.g., North Indian).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13677" y="6307485"/>
            <a:ext cx="4245966" cy="371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6"/>
              </a:lnSpc>
            </a:pPr>
            <a:r>
              <a:rPr lang="en-US" sz="2400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Decomposition Tree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779587" y="6782068"/>
            <a:ext cx="4852861" cy="1309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Employed to track rank changes in restaurant popularity and performance over time.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955084" y="6307485"/>
            <a:ext cx="4367140" cy="371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6"/>
              </a:lnSpc>
            </a:pPr>
            <a:r>
              <a:rPr lang="en-US" sz="2400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Ribbon Chart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279021" y="6782068"/>
            <a:ext cx="4979152" cy="1309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Utilised to correlate "Total Quantity" vs. "Profit" to identify high-performer menu items.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528202" y="6307485"/>
            <a:ext cx="4480790" cy="371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6"/>
              </a:lnSpc>
            </a:pPr>
            <a:r>
              <a:rPr lang="en-US" sz="2400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Scatter Plot</a:t>
            </a:r>
          </a:p>
        </p:txBody>
      </p:sp>
      <p:sp>
        <p:nvSpPr>
          <p:cNvPr id="20" name="Freeform 20"/>
          <p:cNvSpPr/>
          <p:nvPr/>
        </p:nvSpPr>
        <p:spPr>
          <a:xfrm flipH="1">
            <a:off x="16164025" y="9258300"/>
            <a:ext cx="1689934" cy="805023"/>
          </a:xfrm>
          <a:custGeom>
            <a:avLst/>
            <a:gdLst/>
            <a:ahLst/>
            <a:cxnLst/>
            <a:rect l="l" t="t" r="r" b="b"/>
            <a:pathLst>
              <a:path w="1689934" h="805023">
                <a:moveTo>
                  <a:pt x="1689934" y="0"/>
                </a:moveTo>
                <a:lnTo>
                  <a:pt x="0" y="0"/>
                </a:lnTo>
                <a:lnTo>
                  <a:pt x="0" y="805023"/>
                </a:lnTo>
                <a:lnTo>
                  <a:pt x="1689934" y="805023"/>
                </a:lnTo>
                <a:lnTo>
                  <a:pt x="1689934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1" name="TextBox 21"/>
          <p:cNvSpPr txBox="1"/>
          <p:nvPr/>
        </p:nvSpPr>
        <p:spPr>
          <a:xfrm>
            <a:off x="0" y="8720456"/>
            <a:ext cx="1689933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3060"/>
                </a:solidFill>
                <a:latin typeface="Algerian" panose="04020705040A02060702" pitchFamily="82" charset="0"/>
                <a:ea typeface="Canva Sans Bold"/>
                <a:cs typeface="Canva Sans Bold"/>
                <a:sym typeface="Canva Sans Bold"/>
              </a:rPr>
              <a:t>04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flipH="1">
            <a:off x="16450652" y="197519"/>
            <a:ext cx="1689934" cy="805023"/>
          </a:xfrm>
          <a:custGeom>
            <a:avLst/>
            <a:gdLst/>
            <a:ahLst/>
            <a:cxnLst/>
            <a:rect l="l" t="t" r="r" b="b"/>
            <a:pathLst>
              <a:path w="1689934" h="805023">
                <a:moveTo>
                  <a:pt x="1689934" y="0"/>
                </a:moveTo>
                <a:lnTo>
                  <a:pt x="0" y="0"/>
                </a:lnTo>
                <a:lnTo>
                  <a:pt x="0" y="805023"/>
                </a:lnTo>
                <a:lnTo>
                  <a:pt x="1689934" y="805023"/>
                </a:lnTo>
                <a:lnTo>
                  <a:pt x="168993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4137655" y="673669"/>
            <a:ext cx="11065798" cy="86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6700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DASHBOARD SHOWCASE</a:t>
            </a:r>
          </a:p>
        </p:txBody>
      </p:sp>
      <p:sp>
        <p:nvSpPr>
          <p:cNvPr id="5" name="Freeform 5"/>
          <p:cNvSpPr/>
          <p:nvPr/>
        </p:nvSpPr>
        <p:spPr>
          <a:xfrm>
            <a:off x="1413677" y="171362"/>
            <a:ext cx="1391418" cy="857338"/>
          </a:xfrm>
          <a:custGeom>
            <a:avLst/>
            <a:gdLst/>
            <a:ahLst/>
            <a:cxnLst/>
            <a:rect l="l" t="t" r="r" b="b"/>
            <a:pathLst>
              <a:path w="1391418" h="857338">
                <a:moveTo>
                  <a:pt x="0" y="0"/>
                </a:moveTo>
                <a:lnTo>
                  <a:pt x="1391418" y="0"/>
                </a:lnTo>
                <a:lnTo>
                  <a:pt x="1391418" y="857338"/>
                </a:lnTo>
                <a:lnTo>
                  <a:pt x="0" y="8573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/>
          <p:nvPr/>
        </p:nvGrpSpPr>
        <p:grpSpPr>
          <a:xfrm>
            <a:off x="-3062" y="0"/>
            <a:ext cx="1226239" cy="9064016"/>
            <a:chOff x="0" y="0"/>
            <a:chExt cx="344890" cy="24377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44890" cy="2437724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44890" cy="24758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5400000">
            <a:off x="9144096" y="1143097"/>
            <a:ext cx="1222984" cy="17064824"/>
            <a:chOff x="0" y="0"/>
            <a:chExt cx="344890" cy="455898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44890" cy="4558988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44890" cy="45970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043965" y="2055183"/>
            <a:ext cx="3639902" cy="2085776"/>
            <a:chOff x="0" y="0"/>
            <a:chExt cx="5188344" cy="297308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188331" cy="2973034"/>
            </a:xfrm>
            <a:custGeom>
              <a:avLst/>
              <a:gdLst/>
              <a:ahLst/>
              <a:cxnLst/>
              <a:rect l="l" t="t" r="r" b="b"/>
              <a:pathLst>
                <a:path w="5188331" h="2973034">
                  <a:moveTo>
                    <a:pt x="0" y="0"/>
                  </a:moveTo>
                  <a:lnTo>
                    <a:pt x="5188331" y="0"/>
                  </a:lnTo>
                  <a:lnTo>
                    <a:pt x="5188331" y="2973034"/>
                  </a:lnTo>
                  <a:lnTo>
                    <a:pt x="0" y="29730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9035" r="-15044"/>
              </a:stretch>
            </a:blipFill>
            <a:ln w="57150" cap="sq">
              <a:solidFill>
                <a:srgbClr val="00306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915520" y="2054825"/>
            <a:ext cx="3639902" cy="2085776"/>
            <a:chOff x="0" y="0"/>
            <a:chExt cx="5188344" cy="297308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188331" cy="2973034"/>
            </a:xfrm>
            <a:custGeom>
              <a:avLst/>
              <a:gdLst/>
              <a:ahLst/>
              <a:cxnLst/>
              <a:rect l="l" t="t" r="r" b="b"/>
              <a:pathLst>
                <a:path w="5188331" h="2973034">
                  <a:moveTo>
                    <a:pt x="0" y="0"/>
                  </a:moveTo>
                  <a:lnTo>
                    <a:pt x="5188331" y="0"/>
                  </a:lnTo>
                  <a:lnTo>
                    <a:pt x="5188331" y="2973034"/>
                  </a:lnTo>
                  <a:lnTo>
                    <a:pt x="0" y="29730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9189" r="-14404"/>
              </a:stretch>
            </a:blipFill>
            <a:ln w="57150" cap="sq">
              <a:solidFill>
                <a:srgbClr val="00306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787075" y="2054825"/>
            <a:ext cx="3639902" cy="2085776"/>
            <a:chOff x="0" y="0"/>
            <a:chExt cx="5188344" cy="297308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188331" cy="2973034"/>
            </a:xfrm>
            <a:custGeom>
              <a:avLst/>
              <a:gdLst/>
              <a:ahLst/>
              <a:cxnLst/>
              <a:rect l="l" t="t" r="r" b="b"/>
              <a:pathLst>
                <a:path w="5188331" h="2973034">
                  <a:moveTo>
                    <a:pt x="0" y="0"/>
                  </a:moveTo>
                  <a:lnTo>
                    <a:pt x="5188331" y="0"/>
                  </a:lnTo>
                  <a:lnTo>
                    <a:pt x="5188331" y="2973034"/>
                  </a:lnTo>
                  <a:lnTo>
                    <a:pt x="0" y="29730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9546" r="-14046"/>
              </a:stretch>
            </a:blipFill>
            <a:ln w="57150" cap="sq">
              <a:solidFill>
                <a:srgbClr val="00306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3655574" y="2054825"/>
            <a:ext cx="3640045" cy="2085776"/>
            <a:chOff x="0" y="0"/>
            <a:chExt cx="5188547" cy="297308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188585" cy="2973082"/>
            </a:xfrm>
            <a:custGeom>
              <a:avLst/>
              <a:gdLst/>
              <a:ahLst/>
              <a:cxnLst/>
              <a:rect l="l" t="t" r="r" b="b"/>
              <a:pathLst>
                <a:path w="5188585" h="2973082">
                  <a:moveTo>
                    <a:pt x="0" y="0"/>
                  </a:moveTo>
                  <a:lnTo>
                    <a:pt x="5188585" y="0"/>
                  </a:lnTo>
                  <a:lnTo>
                    <a:pt x="5188585" y="2973082"/>
                  </a:lnTo>
                  <a:lnTo>
                    <a:pt x="0" y="29730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8982" r="-14606"/>
              </a:stretch>
            </a:blipFill>
            <a:ln w="57150" cap="sq">
              <a:solidFill>
                <a:srgbClr val="00306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850603" y="5577101"/>
            <a:ext cx="3639902" cy="2085776"/>
            <a:chOff x="0" y="0"/>
            <a:chExt cx="5188344" cy="2973081"/>
          </a:xfrm>
        </p:grpSpPr>
        <p:sp>
          <p:nvSpPr>
            <p:cNvPr id="21" name="Freeform 21"/>
            <p:cNvSpPr/>
            <p:nvPr/>
          </p:nvSpPr>
          <p:spPr>
            <a:xfrm rot="6000">
              <a:off x="-2591" y="-4525"/>
              <a:ext cx="5193512" cy="2982085"/>
            </a:xfrm>
            <a:custGeom>
              <a:avLst/>
              <a:gdLst/>
              <a:ahLst/>
              <a:cxnLst/>
              <a:rect l="l" t="t" r="r" b="b"/>
              <a:pathLst>
                <a:path w="5193512" h="2982085">
                  <a:moveTo>
                    <a:pt x="0" y="9055"/>
                  </a:moveTo>
                  <a:lnTo>
                    <a:pt x="5188324" y="0"/>
                  </a:lnTo>
                  <a:lnTo>
                    <a:pt x="5193512" y="2973029"/>
                  </a:lnTo>
                  <a:lnTo>
                    <a:pt x="5189" y="2982085"/>
                  </a:lnTo>
                  <a:lnTo>
                    <a:pt x="0" y="9055"/>
                  </a:lnTo>
                  <a:close/>
                </a:path>
              </a:pathLst>
            </a:custGeom>
            <a:blipFill>
              <a:blip r:embed="rId10"/>
              <a:stretch>
                <a:fillRect l="-8654" t="-1" r="-15239" b="-37"/>
              </a:stretch>
            </a:blipFill>
            <a:ln w="57150" cap="sq">
              <a:solidFill>
                <a:srgbClr val="00306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720625" y="5577101"/>
            <a:ext cx="3639902" cy="2085776"/>
            <a:chOff x="0" y="0"/>
            <a:chExt cx="5188344" cy="2973081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5188331" cy="2973034"/>
            </a:xfrm>
            <a:custGeom>
              <a:avLst/>
              <a:gdLst/>
              <a:ahLst/>
              <a:cxnLst/>
              <a:rect l="l" t="t" r="r" b="b"/>
              <a:pathLst>
                <a:path w="5188331" h="2973034">
                  <a:moveTo>
                    <a:pt x="0" y="0"/>
                  </a:moveTo>
                  <a:lnTo>
                    <a:pt x="5188331" y="0"/>
                  </a:lnTo>
                  <a:lnTo>
                    <a:pt x="5188331" y="2973034"/>
                  </a:lnTo>
                  <a:lnTo>
                    <a:pt x="0" y="29730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-8792" r="-14800"/>
              </a:stretch>
            </a:blipFill>
            <a:ln w="57150" cap="sq">
              <a:solidFill>
                <a:srgbClr val="00306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45497" y="4218071"/>
            <a:ext cx="3639902" cy="615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3"/>
              </a:lnSpc>
            </a:pPr>
            <a:r>
              <a:rPr lang="en-US" sz="1695" b="1">
                <a:solidFill>
                  <a:srgbClr val="003060"/>
                </a:solidFill>
                <a:latin typeface="Inter Bold"/>
                <a:ea typeface="Inter Bold"/>
                <a:cs typeface="Inter Bold"/>
                <a:sym typeface="Inter Bold"/>
              </a:rPr>
              <a:t>Restaurant Performance:</a:t>
            </a:r>
            <a:r>
              <a:rPr lang="en-US" sz="169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Tracking peak traffic and rank shifts.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5915520" y="4218071"/>
            <a:ext cx="3639902" cy="92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3"/>
              </a:lnSpc>
            </a:pPr>
            <a:r>
              <a:rPr lang="en-US" sz="1695" b="1" dirty="0">
                <a:solidFill>
                  <a:srgbClr val="003060"/>
                </a:solidFill>
                <a:latin typeface="Inter Bold"/>
                <a:ea typeface="Inter Bold"/>
                <a:cs typeface="Inter Bold"/>
                <a:sym typeface="Inter Bold"/>
              </a:rPr>
              <a:t>Menu Analysis &amp; Optimisation:</a:t>
            </a:r>
            <a:r>
              <a:rPr lang="en-US" sz="169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Matrix identifying high-profit vs. low-margin items.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785543" y="4218071"/>
            <a:ext cx="3639902" cy="92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3"/>
              </a:lnSpc>
            </a:pPr>
            <a:r>
              <a:rPr lang="en-US" sz="1695" b="1">
                <a:solidFill>
                  <a:srgbClr val="003060"/>
                </a:solidFill>
                <a:latin typeface="Inter Bold"/>
                <a:ea typeface="Inter Bold"/>
                <a:cs typeface="Inter Bold"/>
                <a:sym typeface="Inter Bold"/>
              </a:rPr>
              <a:t>Online Delivery Performance:</a:t>
            </a:r>
            <a:r>
              <a:rPr lang="en-US" sz="169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Monitoring the critical 39% On-Time Delivery Rate.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655574" y="4218213"/>
            <a:ext cx="3640045" cy="92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3"/>
              </a:lnSpc>
            </a:pPr>
            <a:r>
              <a:rPr lang="en-US" sz="1695" b="1" dirty="0">
                <a:solidFill>
                  <a:srgbClr val="003060"/>
                </a:solidFill>
                <a:latin typeface="Inter Bold"/>
                <a:ea typeface="Inter Bold"/>
                <a:cs typeface="Inter Bold"/>
                <a:sym typeface="Inter Bold"/>
              </a:rPr>
              <a:t>Balaji Fast Food Sales:</a:t>
            </a:r>
            <a:r>
              <a:rPr lang="en-US" sz="1695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Tracking 275K revenue trends and hourly sales spikes.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980580" y="7723632"/>
            <a:ext cx="3639902" cy="615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3"/>
              </a:lnSpc>
            </a:pPr>
            <a:r>
              <a:rPr lang="en-US" sz="1695" b="1">
                <a:solidFill>
                  <a:srgbClr val="003060"/>
                </a:solidFill>
                <a:latin typeface="Inter Bold"/>
                <a:ea typeface="Inter Bold"/>
                <a:cs typeface="Inter Bold"/>
                <a:sym typeface="Inter Bold"/>
              </a:rPr>
              <a:t>Sentiment Analysis:</a:t>
            </a:r>
            <a:r>
              <a:rPr lang="en-US" sz="169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AI-driven root cause of customer complaints.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850603" y="7723632"/>
            <a:ext cx="3639902" cy="92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3"/>
              </a:lnSpc>
            </a:pPr>
            <a:r>
              <a:rPr lang="en-US" sz="1695" b="1">
                <a:solidFill>
                  <a:srgbClr val="003060"/>
                </a:solidFill>
                <a:latin typeface="Inter Bold"/>
                <a:ea typeface="Inter Bold"/>
                <a:cs typeface="Inter Bold"/>
                <a:sym typeface="Inter Bold"/>
              </a:rPr>
              <a:t>Market Demand (Customer Preference):</a:t>
            </a:r>
            <a:r>
              <a:rPr lang="en-US" sz="169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Identifying peak demand hours (8 PM - 10 PM).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720625" y="7723632"/>
            <a:ext cx="3639902" cy="92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3"/>
              </a:lnSpc>
            </a:pPr>
            <a:r>
              <a:rPr lang="en-US" sz="1695" b="1">
                <a:solidFill>
                  <a:srgbClr val="003060"/>
                </a:solidFill>
                <a:latin typeface="Inter Bold"/>
                <a:ea typeface="Inter Bold"/>
                <a:cs typeface="Inter Bold"/>
                <a:sym typeface="Inter Bold"/>
              </a:rPr>
              <a:t>Customer Segment Analysis: </a:t>
            </a:r>
            <a:r>
              <a:rPr lang="en-US" sz="169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Profiling the 52% Organic user base and repeat customer rates.</a:t>
            </a:r>
          </a:p>
        </p:txBody>
      </p:sp>
      <p:sp>
        <p:nvSpPr>
          <p:cNvPr id="31" name="AutoShape 31"/>
          <p:cNvSpPr/>
          <p:nvPr/>
        </p:nvSpPr>
        <p:spPr>
          <a:xfrm flipV="1">
            <a:off x="2043965" y="5343306"/>
            <a:ext cx="15215335" cy="0"/>
          </a:xfrm>
          <a:prstGeom prst="line">
            <a:avLst/>
          </a:prstGeom>
          <a:ln w="38100" cap="flat">
            <a:gradFill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32" name="Group 32"/>
          <p:cNvGrpSpPr/>
          <p:nvPr/>
        </p:nvGrpSpPr>
        <p:grpSpPr>
          <a:xfrm>
            <a:off x="3980580" y="5577101"/>
            <a:ext cx="3639902" cy="2085776"/>
            <a:chOff x="0" y="0"/>
            <a:chExt cx="5188344" cy="2973081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5188331" cy="2973034"/>
            </a:xfrm>
            <a:custGeom>
              <a:avLst/>
              <a:gdLst/>
              <a:ahLst/>
              <a:cxnLst/>
              <a:rect l="l" t="t" r="r" b="b"/>
              <a:pathLst>
                <a:path w="5188331" h="2973034">
                  <a:moveTo>
                    <a:pt x="0" y="0"/>
                  </a:moveTo>
                  <a:lnTo>
                    <a:pt x="5188331" y="0"/>
                  </a:lnTo>
                  <a:lnTo>
                    <a:pt x="5188331" y="2973034"/>
                  </a:lnTo>
                  <a:lnTo>
                    <a:pt x="0" y="29730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 l="-9464" r="-14615"/>
              </a:stretch>
            </a:blipFill>
            <a:ln w="57150" cap="sq">
              <a:solidFill>
                <a:srgbClr val="00306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0" y="8724900"/>
            <a:ext cx="1600200" cy="154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3060"/>
                </a:solidFill>
                <a:latin typeface="Algerian" panose="04020705040A02060702" pitchFamily="82" charset="0"/>
                <a:ea typeface="Canva Sans Bold"/>
                <a:cs typeface="Canva Sans Bold"/>
                <a:sym typeface="Canva Sans Bold"/>
              </a:rPr>
              <a:t>05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-118" y="0"/>
            <a:ext cx="1028818" cy="10287000"/>
            <a:chOff x="0" y="0"/>
            <a:chExt cx="433910" cy="28886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3910" cy="2888692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33910" cy="29458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68241" y="0"/>
            <a:ext cx="1028818" cy="10490518"/>
            <a:chOff x="0" y="0"/>
            <a:chExt cx="433910" cy="28902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33910" cy="2890220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433910" cy="29473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430868" y="2208928"/>
            <a:ext cx="13426265" cy="86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6700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CHALLENGES &amp; RESOLUTIONS</a:t>
            </a:r>
          </a:p>
        </p:txBody>
      </p:sp>
      <p:sp>
        <p:nvSpPr>
          <p:cNvPr id="10" name="Freeform 10"/>
          <p:cNvSpPr/>
          <p:nvPr/>
        </p:nvSpPr>
        <p:spPr>
          <a:xfrm flipH="1">
            <a:off x="15234023" y="9258300"/>
            <a:ext cx="1689934" cy="805023"/>
          </a:xfrm>
          <a:custGeom>
            <a:avLst/>
            <a:gdLst/>
            <a:ahLst/>
            <a:cxnLst/>
            <a:rect l="l" t="t" r="r" b="b"/>
            <a:pathLst>
              <a:path w="1689934" h="805023">
                <a:moveTo>
                  <a:pt x="1689934" y="0"/>
                </a:moveTo>
                <a:lnTo>
                  <a:pt x="0" y="0"/>
                </a:lnTo>
                <a:lnTo>
                  <a:pt x="0" y="805023"/>
                </a:lnTo>
                <a:lnTo>
                  <a:pt x="1689934" y="805023"/>
                </a:lnTo>
                <a:lnTo>
                  <a:pt x="168993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413677" y="171362"/>
            <a:ext cx="1391418" cy="857338"/>
          </a:xfrm>
          <a:custGeom>
            <a:avLst/>
            <a:gdLst/>
            <a:ahLst/>
            <a:cxnLst/>
            <a:rect l="l" t="t" r="r" b="b"/>
            <a:pathLst>
              <a:path w="1391418" h="857338">
                <a:moveTo>
                  <a:pt x="0" y="0"/>
                </a:moveTo>
                <a:lnTo>
                  <a:pt x="1391418" y="0"/>
                </a:lnTo>
                <a:lnTo>
                  <a:pt x="1391418" y="857338"/>
                </a:lnTo>
                <a:lnTo>
                  <a:pt x="0" y="8573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2" name="Group 12"/>
          <p:cNvGrpSpPr/>
          <p:nvPr/>
        </p:nvGrpSpPr>
        <p:grpSpPr>
          <a:xfrm>
            <a:off x="1382161" y="3775230"/>
            <a:ext cx="7654130" cy="4175122"/>
            <a:chOff x="0" y="0"/>
            <a:chExt cx="10730713" cy="5853316"/>
          </a:xfrm>
        </p:grpSpPr>
        <p:sp>
          <p:nvSpPr>
            <p:cNvPr id="13" name="Freeform 13"/>
            <p:cNvSpPr/>
            <p:nvPr/>
          </p:nvSpPr>
          <p:spPr>
            <a:xfrm>
              <a:off x="25400" y="25400"/>
              <a:ext cx="10679811" cy="5802503"/>
            </a:xfrm>
            <a:custGeom>
              <a:avLst/>
              <a:gdLst/>
              <a:ahLst/>
              <a:cxnLst/>
              <a:rect l="l" t="t" r="r" b="b"/>
              <a:pathLst>
                <a:path w="10679811" h="5802503">
                  <a:moveTo>
                    <a:pt x="0" y="243840"/>
                  </a:moveTo>
                  <a:cubicBezTo>
                    <a:pt x="0" y="109220"/>
                    <a:pt x="109601" y="0"/>
                    <a:pt x="244729" y="0"/>
                  </a:cubicBezTo>
                  <a:lnTo>
                    <a:pt x="10435082" y="0"/>
                  </a:lnTo>
                  <a:cubicBezTo>
                    <a:pt x="10570337" y="0"/>
                    <a:pt x="10679811" y="109220"/>
                    <a:pt x="10679811" y="243840"/>
                  </a:cubicBezTo>
                  <a:lnTo>
                    <a:pt x="10679811" y="5558663"/>
                  </a:lnTo>
                  <a:cubicBezTo>
                    <a:pt x="10679811" y="5693283"/>
                    <a:pt x="10570210" y="5802503"/>
                    <a:pt x="10435082" y="5802503"/>
                  </a:cubicBezTo>
                  <a:lnTo>
                    <a:pt x="244729" y="5802503"/>
                  </a:lnTo>
                  <a:cubicBezTo>
                    <a:pt x="109601" y="5802503"/>
                    <a:pt x="0" y="5693410"/>
                    <a:pt x="0" y="5558663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10730611" cy="5853303"/>
            </a:xfrm>
            <a:custGeom>
              <a:avLst/>
              <a:gdLst/>
              <a:ahLst/>
              <a:cxnLst/>
              <a:rect l="l" t="t" r="r" b="b"/>
              <a:pathLst>
                <a:path w="10730611" h="5853303">
                  <a:moveTo>
                    <a:pt x="0" y="269240"/>
                  </a:moveTo>
                  <a:cubicBezTo>
                    <a:pt x="0" y="120396"/>
                    <a:pt x="121031" y="0"/>
                    <a:pt x="270129" y="0"/>
                  </a:cubicBezTo>
                  <a:lnTo>
                    <a:pt x="10460482" y="0"/>
                  </a:lnTo>
                  <a:lnTo>
                    <a:pt x="10460482" y="25400"/>
                  </a:lnTo>
                  <a:lnTo>
                    <a:pt x="10460482" y="0"/>
                  </a:lnTo>
                  <a:cubicBezTo>
                    <a:pt x="10609580" y="0"/>
                    <a:pt x="10730611" y="120396"/>
                    <a:pt x="10730611" y="269240"/>
                  </a:cubicBezTo>
                  <a:lnTo>
                    <a:pt x="10705211" y="269240"/>
                  </a:lnTo>
                  <a:lnTo>
                    <a:pt x="10730611" y="269240"/>
                  </a:lnTo>
                  <a:lnTo>
                    <a:pt x="10730611" y="5584063"/>
                  </a:lnTo>
                  <a:lnTo>
                    <a:pt x="10705211" y="5584063"/>
                  </a:lnTo>
                  <a:lnTo>
                    <a:pt x="10730611" y="5584063"/>
                  </a:lnTo>
                  <a:cubicBezTo>
                    <a:pt x="10730611" y="5732907"/>
                    <a:pt x="10609580" y="5853303"/>
                    <a:pt x="10460482" y="5853303"/>
                  </a:cubicBezTo>
                  <a:lnTo>
                    <a:pt x="10460482" y="5827903"/>
                  </a:lnTo>
                  <a:lnTo>
                    <a:pt x="10460482" y="5853303"/>
                  </a:lnTo>
                  <a:lnTo>
                    <a:pt x="270129" y="5853303"/>
                  </a:lnTo>
                  <a:lnTo>
                    <a:pt x="270129" y="5827903"/>
                  </a:lnTo>
                  <a:lnTo>
                    <a:pt x="270129" y="5853303"/>
                  </a:lnTo>
                  <a:cubicBezTo>
                    <a:pt x="121031" y="5853303"/>
                    <a:pt x="0" y="5732907"/>
                    <a:pt x="0" y="558406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5584063"/>
                  </a:lnTo>
                  <a:lnTo>
                    <a:pt x="25400" y="5584063"/>
                  </a:lnTo>
                  <a:lnTo>
                    <a:pt x="50800" y="5584063"/>
                  </a:lnTo>
                  <a:cubicBezTo>
                    <a:pt x="50800" y="5704586"/>
                    <a:pt x="148971" y="5802503"/>
                    <a:pt x="270129" y="5802503"/>
                  </a:cubicBezTo>
                  <a:lnTo>
                    <a:pt x="10460482" y="5802503"/>
                  </a:lnTo>
                  <a:cubicBezTo>
                    <a:pt x="10581767" y="5802503"/>
                    <a:pt x="10679811" y="5704586"/>
                    <a:pt x="10679811" y="5584063"/>
                  </a:cubicBezTo>
                  <a:lnTo>
                    <a:pt x="10679811" y="269240"/>
                  </a:lnTo>
                  <a:cubicBezTo>
                    <a:pt x="10679811" y="148717"/>
                    <a:pt x="10581639" y="50800"/>
                    <a:pt x="10460482" y="50800"/>
                  </a:cubicBezTo>
                  <a:lnTo>
                    <a:pt x="270129" y="50800"/>
                  </a:lnTo>
                  <a:lnTo>
                    <a:pt x="270129" y="25400"/>
                  </a:lnTo>
                  <a:lnTo>
                    <a:pt x="270129" y="50800"/>
                  </a:lnTo>
                  <a:cubicBezTo>
                    <a:pt x="148971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64043" y="3793348"/>
            <a:ext cx="144941" cy="4138887"/>
            <a:chOff x="0" y="0"/>
            <a:chExt cx="203200" cy="580251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03200" cy="5802503"/>
            </a:xfrm>
            <a:custGeom>
              <a:avLst/>
              <a:gdLst/>
              <a:ahLst/>
              <a:cxnLst/>
              <a:rect l="l" t="t" r="r" b="b"/>
              <a:pathLst>
                <a:path w="203200" h="5802503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5700903"/>
                  </a:lnTo>
                  <a:cubicBezTo>
                    <a:pt x="203200" y="5757037"/>
                    <a:pt x="157734" y="5802503"/>
                    <a:pt x="101600" y="5802503"/>
                  </a:cubicBezTo>
                  <a:cubicBezTo>
                    <a:pt x="45466" y="5802503"/>
                    <a:pt x="0" y="5757037"/>
                    <a:pt x="0" y="5700903"/>
                  </a:cubicBez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814864" y="4070643"/>
            <a:ext cx="5855812" cy="470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47"/>
              </a:lnSpc>
            </a:pPr>
            <a:r>
              <a:rPr lang="en-US" sz="2734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Challenge 1: Visual Performance Lag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814864" y="4627132"/>
            <a:ext cx="6897430" cy="939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88"/>
              </a:lnSpc>
            </a:pPr>
            <a:r>
              <a:rPr lang="en-US" sz="208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Plotting 138k individual points on a Scatter Plot caused system crashes.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814864" y="5699390"/>
            <a:ext cx="3539167" cy="470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47"/>
              </a:lnSpc>
            </a:pPr>
            <a:r>
              <a:rPr lang="en-US" sz="2734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Resolution: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814864" y="6255878"/>
            <a:ext cx="6897430" cy="1370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88"/>
              </a:lnSpc>
            </a:pPr>
            <a:r>
              <a:rPr lang="en-US" sz="208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Aggregated the data by "Restaurant Name" to optimise rendering speed and maintain system stability.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9269691" y="3775230"/>
            <a:ext cx="7654266" cy="4175122"/>
            <a:chOff x="0" y="0"/>
            <a:chExt cx="10730903" cy="5853316"/>
          </a:xfrm>
        </p:grpSpPr>
        <p:sp>
          <p:nvSpPr>
            <p:cNvPr id="22" name="Freeform 22"/>
            <p:cNvSpPr/>
            <p:nvPr/>
          </p:nvSpPr>
          <p:spPr>
            <a:xfrm>
              <a:off x="25400" y="25400"/>
              <a:ext cx="10679938" cy="5802503"/>
            </a:xfrm>
            <a:custGeom>
              <a:avLst/>
              <a:gdLst/>
              <a:ahLst/>
              <a:cxnLst/>
              <a:rect l="l" t="t" r="r" b="b"/>
              <a:pathLst>
                <a:path w="10679938" h="5802503">
                  <a:moveTo>
                    <a:pt x="0" y="243840"/>
                  </a:moveTo>
                  <a:cubicBezTo>
                    <a:pt x="0" y="109220"/>
                    <a:pt x="109601" y="0"/>
                    <a:pt x="244729" y="0"/>
                  </a:cubicBezTo>
                  <a:lnTo>
                    <a:pt x="10435210" y="0"/>
                  </a:lnTo>
                  <a:cubicBezTo>
                    <a:pt x="10570464" y="0"/>
                    <a:pt x="10679938" y="109220"/>
                    <a:pt x="10679938" y="243840"/>
                  </a:cubicBezTo>
                  <a:lnTo>
                    <a:pt x="10679938" y="5558663"/>
                  </a:lnTo>
                  <a:cubicBezTo>
                    <a:pt x="10679938" y="5693283"/>
                    <a:pt x="10570337" y="5802503"/>
                    <a:pt x="10435210" y="5802503"/>
                  </a:cubicBezTo>
                  <a:lnTo>
                    <a:pt x="244729" y="5802503"/>
                  </a:lnTo>
                  <a:cubicBezTo>
                    <a:pt x="109601" y="5802503"/>
                    <a:pt x="0" y="5693410"/>
                    <a:pt x="0" y="5558663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0" y="0"/>
              <a:ext cx="10730738" cy="5853303"/>
            </a:xfrm>
            <a:custGeom>
              <a:avLst/>
              <a:gdLst/>
              <a:ahLst/>
              <a:cxnLst/>
              <a:rect l="l" t="t" r="r" b="b"/>
              <a:pathLst>
                <a:path w="10730738" h="5853303">
                  <a:moveTo>
                    <a:pt x="0" y="269240"/>
                  </a:moveTo>
                  <a:cubicBezTo>
                    <a:pt x="0" y="120396"/>
                    <a:pt x="121031" y="0"/>
                    <a:pt x="270129" y="0"/>
                  </a:cubicBezTo>
                  <a:lnTo>
                    <a:pt x="10460610" y="0"/>
                  </a:lnTo>
                  <a:lnTo>
                    <a:pt x="10460610" y="25400"/>
                  </a:lnTo>
                  <a:lnTo>
                    <a:pt x="10460610" y="0"/>
                  </a:lnTo>
                  <a:cubicBezTo>
                    <a:pt x="10609707" y="0"/>
                    <a:pt x="10730738" y="120396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5584063"/>
                  </a:lnTo>
                  <a:lnTo>
                    <a:pt x="10705338" y="5584063"/>
                  </a:lnTo>
                  <a:lnTo>
                    <a:pt x="10730738" y="5584063"/>
                  </a:lnTo>
                  <a:cubicBezTo>
                    <a:pt x="10730738" y="5732907"/>
                    <a:pt x="10609707" y="5853303"/>
                    <a:pt x="10460610" y="5853303"/>
                  </a:cubicBezTo>
                  <a:lnTo>
                    <a:pt x="10460610" y="5827903"/>
                  </a:lnTo>
                  <a:lnTo>
                    <a:pt x="10460610" y="5853303"/>
                  </a:lnTo>
                  <a:lnTo>
                    <a:pt x="270129" y="5853303"/>
                  </a:lnTo>
                  <a:lnTo>
                    <a:pt x="270129" y="5827903"/>
                  </a:lnTo>
                  <a:lnTo>
                    <a:pt x="270129" y="5853303"/>
                  </a:lnTo>
                  <a:cubicBezTo>
                    <a:pt x="121031" y="5853303"/>
                    <a:pt x="0" y="5732907"/>
                    <a:pt x="0" y="558406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5584063"/>
                  </a:lnTo>
                  <a:lnTo>
                    <a:pt x="25400" y="5584063"/>
                  </a:lnTo>
                  <a:lnTo>
                    <a:pt x="50800" y="5584063"/>
                  </a:lnTo>
                  <a:cubicBezTo>
                    <a:pt x="50800" y="5704586"/>
                    <a:pt x="148971" y="5802503"/>
                    <a:pt x="270129" y="5802503"/>
                  </a:cubicBezTo>
                  <a:lnTo>
                    <a:pt x="10460610" y="5802503"/>
                  </a:lnTo>
                  <a:cubicBezTo>
                    <a:pt x="10581894" y="5802503"/>
                    <a:pt x="10679938" y="5704586"/>
                    <a:pt x="10679938" y="5584063"/>
                  </a:cubicBezTo>
                  <a:lnTo>
                    <a:pt x="10679938" y="269240"/>
                  </a:lnTo>
                  <a:cubicBezTo>
                    <a:pt x="10679938" y="148717"/>
                    <a:pt x="10581767" y="50800"/>
                    <a:pt x="10460610" y="50800"/>
                  </a:cubicBezTo>
                  <a:lnTo>
                    <a:pt x="270129" y="50800"/>
                  </a:lnTo>
                  <a:lnTo>
                    <a:pt x="270129" y="25400"/>
                  </a:lnTo>
                  <a:lnTo>
                    <a:pt x="270129" y="50800"/>
                  </a:lnTo>
                  <a:cubicBezTo>
                    <a:pt x="148971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251573" y="3793348"/>
            <a:ext cx="144941" cy="4138887"/>
            <a:chOff x="0" y="0"/>
            <a:chExt cx="203200" cy="5802516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03200" cy="5802503"/>
            </a:xfrm>
            <a:custGeom>
              <a:avLst/>
              <a:gdLst/>
              <a:ahLst/>
              <a:cxnLst/>
              <a:rect l="l" t="t" r="r" b="b"/>
              <a:pathLst>
                <a:path w="203200" h="5802503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5700903"/>
                  </a:lnTo>
                  <a:cubicBezTo>
                    <a:pt x="203200" y="5757037"/>
                    <a:pt x="157734" y="5802503"/>
                    <a:pt x="101600" y="5802503"/>
                  </a:cubicBezTo>
                  <a:cubicBezTo>
                    <a:pt x="45466" y="5802503"/>
                    <a:pt x="0" y="5757037"/>
                    <a:pt x="0" y="5700903"/>
                  </a:cubicBezTo>
                  <a:close/>
                </a:path>
              </a:pathLst>
            </a:custGeom>
            <a:gradFill rotWithShape="1">
              <a:gsLst>
                <a:gs pos="0">
                  <a:srgbClr val="003060">
                    <a:alpha val="0"/>
                  </a:srgbClr>
                </a:gs>
                <a:gs pos="100000">
                  <a:srgbClr val="00306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9702394" y="4070643"/>
            <a:ext cx="5679020" cy="470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47"/>
              </a:lnSpc>
            </a:pPr>
            <a:r>
              <a:rPr lang="en-US" sz="2734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Challenge 2: Inactive Relationships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702394" y="4627132"/>
            <a:ext cx="6897575" cy="939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88"/>
              </a:lnSpc>
            </a:pPr>
            <a:r>
              <a:rPr lang="en-US" sz="208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Revenue visuals flat-lined due to disconnected tables, leading to inaccurate reporting.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702394" y="5699390"/>
            <a:ext cx="3539167" cy="470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47"/>
              </a:lnSpc>
            </a:pPr>
            <a:r>
              <a:rPr lang="en-US" sz="2734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Resolution: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702394" y="6255878"/>
            <a:ext cx="6897575" cy="1370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88"/>
              </a:lnSpc>
            </a:pPr>
            <a:r>
              <a:rPr lang="en-US" sz="208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Rebuilt the Star Schema to ensure proper cross-filtering between Dimensions and Facts, restoring data integrity.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66800" y="8720456"/>
            <a:ext cx="1689934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3060"/>
                </a:solidFill>
                <a:latin typeface="Algerian" panose="04020705040A02060702" pitchFamily="82" charset="0"/>
                <a:ea typeface="Canva Sans Bold"/>
                <a:cs typeface="Canva Sans Bold"/>
                <a:sym typeface="Canva Sans Bold"/>
              </a:rPr>
              <a:t>06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11556949" y="9258300"/>
            <a:ext cx="6731051" cy="1028700"/>
            <a:chOff x="0" y="0"/>
            <a:chExt cx="1810108" cy="4320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10108" cy="432026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0"/>
                  </a:srgbClr>
                </a:gs>
                <a:gs pos="50000">
                  <a:srgbClr val="003060">
                    <a:alpha val="100000"/>
                  </a:srgbClr>
                </a:gs>
                <a:gs pos="100000">
                  <a:srgbClr val="003060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810108" cy="4891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5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497777" y="-690"/>
            <a:ext cx="8790224" cy="1029390"/>
            <a:chOff x="0" y="0"/>
            <a:chExt cx="2352441" cy="43202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52441" cy="432026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0"/>
                  </a:srgbClr>
                </a:gs>
                <a:gs pos="50000">
                  <a:srgbClr val="003060">
                    <a:alpha val="100000"/>
                  </a:srgbClr>
                </a:gs>
                <a:gs pos="100000">
                  <a:srgbClr val="003060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352441" cy="4891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9497777" y="9396947"/>
            <a:ext cx="1689934" cy="805023"/>
          </a:xfrm>
          <a:custGeom>
            <a:avLst/>
            <a:gdLst/>
            <a:ahLst/>
            <a:cxnLst/>
            <a:rect l="l" t="t" r="r" b="b"/>
            <a:pathLst>
              <a:path w="1689934" h="805023">
                <a:moveTo>
                  <a:pt x="1689934" y="0"/>
                </a:moveTo>
                <a:lnTo>
                  <a:pt x="0" y="0"/>
                </a:lnTo>
                <a:lnTo>
                  <a:pt x="0" y="805023"/>
                </a:lnTo>
                <a:lnTo>
                  <a:pt x="1689934" y="805023"/>
                </a:lnTo>
                <a:lnTo>
                  <a:pt x="168993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TextBox 10"/>
          <p:cNvSpPr txBox="1"/>
          <p:nvPr/>
        </p:nvSpPr>
        <p:spPr>
          <a:xfrm>
            <a:off x="1316867" y="1613983"/>
            <a:ext cx="15063105" cy="86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6700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TECHNOLOGIES &amp; SKILLS GAINED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22690" y="2562170"/>
            <a:ext cx="16442963" cy="601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5"/>
              </a:lnSpc>
            </a:pPr>
            <a:r>
              <a:rPr lang="en-US" sz="1604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This internship provided an invaluable opportunity to apply and enhance a diverse set of technical skills, utilising industry-standard tools to deliver a robust analytics solution.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22689" y="3258494"/>
            <a:ext cx="2931721" cy="3904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54"/>
              </a:lnSpc>
            </a:pPr>
            <a:r>
              <a:rPr lang="en-US" sz="2400" b="1" dirty="0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Core Tech Stack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316867" y="3833903"/>
            <a:ext cx="7862671" cy="1517329"/>
            <a:chOff x="0" y="0"/>
            <a:chExt cx="8574888" cy="1654772"/>
          </a:xfrm>
        </p:grpSpPr>
        <p:sp>
          <p:nvSpPr>
            <p:cNvPr id="14" name="Freeform 14"/>
            <p:cNvSpPr/>
            <p:nvPr/>
          </p:nvSpPr>
          <p:spPr>
            <a:xfrm>
              <a:off x="6350" y="4849"/>
              <a:ext cx="8562086" cy="1645025"/>
            </a:xfrm>
            <a:custGeom>
              <a:avLst/>
              <a:gdLst/>
              <a:ahLst/>
              <a:cxnLst/>
              <a:rect l="l" t="t" r="r" b="b"/>
              <a:pathLst>
                <a:path w="8562086" h="1645025">
                  <a:moveTo>
                    <a:pt x="0" y="72931"/>
                  </a:moveTo>
                  <a:cubicBezTo>
                    <a:pt x="0" y="32683"/>
                    <a:pt x="42926" y="0"/>
                    <a:pt x="95885" y="0"/>
                  </a:cubicBezTo>
                  <a:lnTo>
                    <a:pt x="8466201" y="0"/>
                  </a:lnTo>
                  <a:cubicBezTo>
                    <a:pt x="8519160" y="0"/>
                    <a:pt x="8562086" y="32683"/>
                    <a:pt x="8562086" y="72931"/>
                  </a:cubicBezTo>
                  <a:lnTo>
                    <a:pt x="8562086" y="1572094"/>
                  </a:lnTo>
                  <a:cubicBezTo>
                    <a:pt x="8562086" y="1612342"/>
                    <a:pt x="8519160" y="1645025"/>
                    <a:pt x="8466201" y="1645025"/>
                  </a:cubicBezTo>
                  <a:lnTo>
                    <a:pt x="95885" y="1645025"/>
                  </a:lnTo>
                  <a:cubicBezTo>
                    <a:pt x="42926" y="1645025"/>
                    <a:pt x="0" y="1612342"/>
                    <a:pt x="0" y="1572094"/>
                  </a:cubicBezTo>
                  <a:close/>
                </a:path>
              </a:pathLst>
            </a:custGeom>
            <a:solidFill>
              <a:srgbClr val="3F6286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0"/>
              <a:ext cx="8574786" cy="1654723"/>
            </a:xfrm>
            <a:custGeom>
              <a:avLst/>
              <a:gdLst/>
              <a:ahLst/>
              <a:cxnLst/>
              <a:rect l="l" t="t" r="r" b="b"/>
              <a:pathLst>
                <a:path w="8574786" h="1654723">
                  <a:moveTo>
                    <a:pt x="0" y="77780"/>
                  </a:moveTo>
                  <a:cubicBezTo>
                    <a:pt x="0" y="34817"/>
                    <a:pt x="45847" y="0"/>
                    <a:pt x="102235" y="0"/>
                  </a:cubicBezTo>
                  <a:lnTo>
                    <a:pt x="8472551" y="0"/>
                  </a:lnTo>
                  <a:lnTo>
                    <a:pt x="8472551" y="4849"/>
                  </a:lnTo>
                  <a:lnTo>
                    <a:pt x="8472551" y="0"/>
                  </a:lnTo>
                  <a:cubicBezTo>
                    <a:pt x="8529066" y="0"/>
                    <a:pt x="8574786" y="34817"/>
                    <a:pt x="8574786" y="77780"/>
                  </a:cubicBezTo>
                  <a:lnTo>
                    <a:pt x="8568436" y="77780"/>
                  </a:lnTo>
                  <a:lnTo>
                    <a:pt x="8574786" y="77780"/>
                  </a:lnTo>
                  <a:lnTo>
                    <a:pt x="8574786" y="1576943"/>
                  </a:lnTo>
                  <a:lnTo>
                    <a:pt x="8568436" y="1576943"/>
                  </a:lnTo>
                  <a:lnTo>
                    <a:pt x="8574786" y="1576943"/>
                  </a:lnTo>
                  <a:cubicBezTo>
                    <a:pt x="8574786" y="1619907"/>
                    <a:pt x="8528939" y="1654723"/>
                    <a:pt x="8472551" y="1654723"/>
                  </a:cubicBezTo>
                  <a:lnTo>
                    <a:pt x="8472551" y="1649874"/>
                  </a:lnTo>
                  <a:lnTo>
                    <a:pt x="8472551" y="1654723"/>
                  </a:lnTo>
                  <a:lnTo>
                    <a:pt x="102235" y="1654723"/>
                  </a:lnTo>
                  <a:lnTo>
                    <a:pt x="102235" y="1649874"/>
                  </a:lnTo>
                  <a:lnTo>
                    <a:pt x="102235" y="1654723"/>
                  </a:lnTo>
                  <a:cubicBezTo>
                    <a:pt x="45720" y="1654723"/>
                    <a:pt x="0" y="1619907"/>
                    <a:pt x="0" y="1576943"/>
                  </a:cubicBezTo>
                  <a:lnTo>
                    <a:pt x="0" y="77780"/>
                  </a:lnTo>
                  <a:lnTo>
                    <a:pt x="6350" y="77780"/>
                  </a:lnTo>
                  <a:lnTo>
                    <a:pt x="0" y="77780"/>
                  </a:lnTo>
                  <a:moveTo>
                    <a:pt x="12700" y="77780"/>
                  </a:moveTo>
                  <a:lnTo>
                    <a:pt x="12700" y="1576943"/>
                  </a:lnTo>
                  <a:lnTo>
                    <a:pt x="6350" y="1576943"/>
                  </a:lnTo>
                  <a:lnTo>
                    <a:pt x="12700" y="1576943"/>
                  </a:lnTo>
                  <a:cubicBezTo>
                    <a:pt x="12700" y="1614573"/>
                    <a:pt x="52832" y="1645025"/>
                    <a:pt x="102235" y="1645025"/>
                  </a:cubicBezTo>
                  <a:lnTo>
                    <a:pt x="8472551" y="1645025"/>
                  </a:lnTo>
                  <a:cubicBezTo>
                    <a:pt x="8522081" y="1645025"/>
                    <a:pt x="8562086" y="1614475"/>
                    <a:pt x="8562086" y="1576943"/>
                  </a:cubicBezTo>
                  <a:lnTo>
                    <a:pt x="8562086" y="77780"/>
                  </a:lnTo>
                  <a:cubicBezTo>
                    <a:pt x="8562086" y="40151"/>
                    <a:pt x="8521954" y="9698"/>
                    <a:pt x="8472551" y="9698"/>
                  </a:cubicBezTo>
                  <a:lnTo>
                    <a:pt x="102235" y="9698"/>
                  </a:lnTo>
                  <a:lnTo>
                    <a:pt x="102235" y="4849"/>
                  </a:lnTo>
                  <a:lnTo>
                    <a:pt x="102235" y="9698"/>
                  </a:lnTo>
                  <a:cubicBezTo>
                    <a:pt x="52832" y="9698"/>
                    <a:pt x="12700" y="40248"/>
                    <a:pt x="12700" y="7778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542679" y="4059715"/>
            <a:ext cx="625380" cy="625380"/>
            <a:chOff x="0" y="0"/>
            <a:chExt cx="682028" cy="68202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81990" cy="681990"/>
            </a:xfrm>
            <a:custGeom>
              <a:avLst/>
              <a:gdLst/>
              <a:ahLst/>
              <a:cxnLst/>
              <a:rect l="l" t="t" r="r" b="b"/>
              <a:pathLst>
                <a:path w="681990" h="681990">
                  <a:moveTo>
                    <a:pt x="0" y="340995"/>
                  </a:moveTo>
                  <a:cubicBezTo>
                    <a:pt x="0" y="152654"/>
                    <a:pt x="152654" y="0"/>
                    <a:pt x="340995" y="0"/>
                  </a:cubicBezTo>
                  <a:cubicBezTo>
                    <a:pt x="529336" y="0"/>
                    <a:pt x="681990" y="152654"/>
                    <a:pt x="681990" y="340995"/>
                  </a:cubicBezTo>
                  <a:cubicBezTo>
                    <a:pt x="681990" y="529336"/>
                    <a:pt x="529336" y="681990"/>
                    <a:pt x="340995" y="681990"/>
                  </a:cubicBezTo>
                  <a:cubicBezTo>
                    <a:pt x="152654" y="681990"/>
                    <a:pt x="0" y="529336"/>
                    <a:pt x="0" y="340995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8" name="Freeform 18" descr="preencoded.png"/>
          <p:cNvSpPr/>
          <p:nvPr/>
        </p:nvSpPr>
        <p:spPr>
          <a:xfrm>
            <a:off x="1714631" y="4231655"/>
            <a:ext cx="281487" cy="281487"/>
          </a:xfrm>
          <a:custGeom>
            <a:avLst/>
            <a:gdLst/>
            <a:ahLst/>
            <a:cxnLst/>
            <a:rect l="l" t="t" r="r" b="b"/>
            <a:pathLst>
              <a:path w="281487" h="281487">
                <a:moveTo>
                  <a:pt x="0" y="0"/>
                </a:moveTo>
                <a:lnTo>
                  <a:pt x="281487" y="0"/>
                </a:lnTo>
                <a:lnTo>
                  <a:pt x="281487" y="281487"/>
                </a:lnTo>
                <a:lnTo>
                  <a:pt x="0" y="2814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9" name="TextBox 19"/>
          <p:cNvSpPr txBox="1"/>
          <p:nvPr/>
        </p:nvSpPr>
        <p:spPr>
          <a:xfrm>
            <a:off x="2511591" y="4223348"/>
            <a:ext cx="2736612" cy="361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74"/>
              </a:lnSpc>
            </a:pPr>
            <a:r>
              <a:rPr lang="en-US" sz="2139" b="1">
                <a:solidFill>
                  <a:srgbClr val="FFFFFF"/>
                </a:solidFill>
                <a:latin typeface="Petrona Bold"/>
                <a:ea typeface="Petrona Bold"/>
                <a:cs typeface="Petrona Bold"/>
                <a:sym typeface="Petrona Bold"/>
              </a:rPr>
              <a:t>Power BI Desktop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42679" y="4856607"/>
            <a:ext cx="7411048" cy="319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5"/>
              </a:lnSpc>
            </a:pPr>
            <a:r>
              <a:rPr lang="en-US" sz="160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Primary tool for data visualisation and report creation.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316867" y="5482788"/>
            <a:ext cx="7862671" cy="1523152"/>
            <a:chOff x="0" y="0"/>
            <a:chExt cx="8574888" cy="1661122"/>
          </a:xfrm>
        </p:grpSpPr>
        <p:sp>
          <p:nvSpPr>
            <p:cNvPr id="22" name="Freeform 22"/>
            <p:cNvSpPr/>
            <p:nvPr/>
          </p:nvSpPr>
          <p:spPr>
            <a:xfrm>
              <a:off x="6350" y="4868"/>
              <a:ext cx="8562086" cy="1651338"/>
            </a:xfrm>
            <a:custGeom>
              <a:avLst/>
              <a:gdLst/>
              <a:ahLst/>
              <a:cxnLst/>
              <a:rect l="l" t="t" r="r" b="b"/>
              <a:pathLst>
                <a:path w="8562086" h="1651338">
                  <a:moveTo>
                    <a:pt x="0" y="73211"/>
                  </a:moveTo>
                  <a:cubicBezTo>
                    <a:pt x="0" y="32808"/>
                    <a:pt x="42926" y="0"/>
                    <a:pt x="95885" y="0"/>
                  </a:cubicBezTo>
                  <a:lnTo>
                    <a:pt x="8466201" y="0"/>
                  </a:lnTo>
                  <a:cubicBezTo>
                    <a:pt x="8519160" y="0"/>
                    <a:pt x="8562086" y="32808"/>
                    <a:pt x="8562086" y="73211"/>
                  </a:cubicBezTo>
                  <a:lnTo>
                    <a:pt x="8562086" y="1578126"/>
                  </a:lnTo>
                  <a:cubicBezTo>
                    <a:pt x="8562086" y="1618529"/>
                    <a:pt x="8519160" y="1651337"/>
                    <a:pt x="8466201" y="1651337"/>
                  </a:cubicBezTo>
                  <a:lnTo>
                    <a:pt x="95885" y="1651337"/>
                  </a:lnTo>
                  <a:cubicBezTo>
                    <a:pt x="42926" y="1651337"/>
                    <a:pt x="0" y="1618529"/>
                    <a:pt x="0" y="1578126"/>
                  </a:cubicBezTo>
                  <a:close/>
                </a:path>
              </a:pathLst>
            </a:custGeom>
            <a:solidFill>
              <a:srgbClr val="3F6286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0" y="0"/>
              <a:ext cx="8574786" cy="1661073"/>
            </a:xfrm>
            <a:custGeom>
              <a:avLst/>
              <a:gdLst/>
              <a:ahLst/>
              <a:cxnLst/>
              <a:rect l="l" t="t" r="r" b="b"/>
              <a:pathLst>
                <a:path w="8574786" h="1661073">
                  <a:moveTo>
                    <a:pt x="0" y="78079"/>
                  </a:moveTo>
                  <a:cubicBezTo>
                    <a:pt x="0" y="34950"/>
                    <a:pt x="45847" y="0"/>
                    <a:pt x="102235" y="0"/>
                  </a:cubicBezTo>
                  <a:lnTo>
                    <a:pt x="8472551" y="0"/>
                  </a:lnTo>
                  <a:lnTo>
                    <a:pt x="8472551" y="4868"/>
                  </a:lnTo>
                  <a:lnTo>
                    <a:pt x="8472551" y="0"/>
                  </a:lnTo>
                  <a:cubicBezTo>
                    <a:pt x="8529066" y="0"/>
                    <a:pt x="8574786" y="34950"/>
                    <a:pt x="8574786" y="78079"/>
                  </a:cubicBezTo>
                  <a:lnTo>
                    <a:pt x="8568436" y="78079"/>
                  </a:lnTo>
                  <a:lnTo>
                    <a:pt x="8574786" y="78079"/>
                  </a:lnTo>
                  <a:lnTo>
                    <a:pt x="8574786" y="1582994"/>
                  </a:lnTo>
                  <a:lnTo>
                    <a:pt x="8568436" y="1582994"/>
                  </a:lnTo>
                  <a:lnTo>
                    <a:pt x="8574786" y="1582994"/>
                  </a:lnTo>
                  <a:cubicBezTo>
                    <a:pt x="8574786" y="1626123"/>
                    <a:pt x="8528939" y="1661073"/>
                    <a:pt x="8472551" y="1661073"/>
                  </a:cubicBezTo>
                  <a:lnTo>
                    <a:pt x="8472551" y="1656205"/>
                  </a:lnTo>
                  <a:lnTo>
                    <a:pt x="8472551" y="1661073"/>
                  </a:lnTo>
                  <a:lnTo>
                    <a:pt x="102235" y="1661073"/>
                  </a:lnTo>
                  <a:lnTo>
                    <a:pt x="102235" y="1656205"/>
                  </a:lnTo>
                  <a:lnTo>
                    <a:pt x="102235" y="1661073"/>
                  </a:lnTo>
                  <a:cubicBezTo>
                    <a:pt x="45720" y="1661073"/>
                    <a:pt x="0" y="1626123"/>
                    <a:pt x="0" y="1582994"/>
                  </a:cubicBezTo>
                  <a:lnTo>
                    <a:pt x="0" y="78079"/>
                  </a:lnTo>
                  <a:lnTo>
                    <a:pt x="6350" y="78079"/>
                  </a:lnTo>
                  <a:lnTo>
                    <a:pt x="0" y="78079"/>
                  </a:lnTo>
                  <a:moveTo>
                    <a:pt x="12700" y="78079"/>
                  </a:moveTo>
                  <a:lnTo>
                    <a:pt x="12700" y="1582994"/>
                  </a:lnTo>
                  <a:lnTo>
                    <a:pt x="6350" y="1582994"/>
                  </a:lnTo>
                  <a:lnTo>
                    <a:pt x="12700" y="1582994"/>
                  </a:lnTo>
                  <a:cubicBezTo>
                    <a:pt x="12700" y="1620768"/>
                    <a:pt x="52832" y="1651338"/>
                    <a:pt x="102235" y="1651338"/>
                  </a:cubicBezTo>
                  <a:lnTo>
                    <a:pt x="8472551" y="1651338"/>
                  </a:lnTo>
                  <a:cubicBezTo>
                    <a:pt x="8522081" y="1651338"/>
                    <a:pt x="8562086" y="1620671"/>
                    <a:pt x="8562086" y="1582994"/>
                  </a:cubicBezTo>
                  <a:lnTo>
                    <a:pt x="8562086" y="78079"/>
                  </a:lnTo>
                  <a:cubicBezTo>
                    <a:pt x="8562086" y="40305"/>
                    <a:pt x="8521954" y="9736"/>
                    <a:pt x="8472551" y="9736"/>
                  </a:cubicBezTo>
                  <a:lnTo>
                    <a:pt x="102235" y="9736"/>
                  </a:lnTo>
                  <a:lnTo>
                    <a:pt x="102235" y="4868"/>
                  </a:lnTo>
                  <a:lnTo>
                    <a:pt x="102235" y="9736"/>
                  </a:lnTo>
                  <a:cubicBezTo>
                    <a:pt x="52832" y="9736"/>
                    <a:pt x="12700" y="40402"/>
                    <a:pt x="12700" y="78079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542679" y="5708599"/>
            <a:ext cx="625380" cy="625380"/>
            <a:chOff x="0" y="0"/>
            <a:chExt cx="682028" cy="68202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81990" cy="681990"/>
            </a:xfrm>
            <a:custGeom>
              <a:avLst/>
              <a:gdLst/>
              <a:ahLst/>
              <a:cxnLst/>
              <a:rect l="l" t="t" r="r" b="b"/>
              <a:pathLst>
                <a:path w="681990" h="681990">
                  <a:moveTo>
                    <a:pt x="0" y="340995"/>
                  </a:moveTo>
                  <a:cubicBezTo>
                    <a:pt x="0" y="152654"/>
                    <a:pt x="152654" y="0"/>
                    <a:pt x="340995" y="0"/>
                  </a:cubicBezTo>
                  <a:cubicBezTo>
                    <a:pt x="529336" y="0"/>
                    <a:pt x="681990" y="152654"/>
                    <a:pt x="681990" y="340995"/>
                  </a:cubicBezTo>
                  <a:cubicBezTo>
                    <a:pt x="681990" y="529336"/>
                    <a:pt x="529336" y="681990"/>
                    <a:pt x="340995" y="681990"/>
                  </a:cubicBezTo>
                  <a:cubicBezTo>
                    <a:pt x="152654" y="681990"/>
                    <a:pt x="0" y="529336"/>
                    <a:pt x="0" y="340995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6" name="Freeform 26" descr="preencoded.png"/>
          <p:cNvSpPr/>
          <p:nvPr/>
        </p:nvSpPr>
        <p:spPr>
          <a:xfrm>
            <a:off x="1714631" y="5880540"/>
            <a:ext cx="281487" cy="281487"/>
          </a:xfrm>
          <a:custGeom>
            <a:avLst/>
            <a:gdLst/>
            <a:ahLst/>
            <a:cxnLst/>
            <a:rect l="l" t="t" r="r" b="b"/>
            <a:pathLst>
              <a:path w="281487" h="281487">
                <a:moveTo>
                  <a:pt x="0" y="0"/>
                </a:moveTo>
                <a:lnTo>
                  <a:pt x="281487" y="0"/>
                </a:lnTo>
                <a:lnTo>
                  <a:pt x="281487" y="281487"/>
                </a:lnTo>
                <a:lnTo>
                  <a:pt x="0" y="2814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t="-8000" b="-799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7" name="TextBox 27"/>
          <p:cNvSpPr txBox="1"/>
          <p:nvPr/>
        </p:nvSpPr>
        <p:spPr>
          <a:xfrm>
            <a:off x="2511591" y="5833105"/>
            <a:ext cx="2736612" cy="361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74"/>
              </a:lnSpc>
            </a:pPr>
            <a:r>
              <a:rPr lang="en-US" sz="2139" b="1">
                <a:solidFill>
                  <a:srgbClr val="FFFFFF"/>
                </a:solidFill>
                <a:latin typeface="Petrona Bold"/>
                <a:ea typeface="Petrona Bold"/>
                <a:cs typeface="Petrona Bold"/>
                <a:sym typeface="Petrona Bold"/>
              </a:rPr>
              <a:t>Power Query Editor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42679" y="6498214"/>
            <a:ext cx="7411048" cy="280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5"/>
              </a:lnSpc>
            </a:pPr>
            <a:r>
              <a:rPr lang="en-US" sz="160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Essential for data extraction, transformation, and loading processes.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1316867" y="7137495"/>
            <a:ext cx="7862671" cy="1534797"/>
            <a:chOff x="0" y="0"/>
            <a:chExt cx="8574888" cy="1673822"/>
          </a:xfrm>
        </p:grpSpPr>
        <p:sp>
          <p:nvSpPr>
            <p:cNvPr id="30" name="Freeform 30"/>
            <p:cNvSpPr/>
            <p:nvPr/>
          </p:nvSpPr>
          <p:spPr>
            <a:xfrm>
              <a:off x="6350" y="4905"/>
              <a:ext cx="8562086" cy="1663963"/>
            </a:xfrm>
            <a:custGeom>
              <a:avLst/>
              <a:gdLst/>
              <a:ahLst/>
              <a:cxnLst/>
              <a:rect l="l" t="t" r="r" b="b"/>
              <a:pathLst>
                <a:path w="8562086" h="1663963">
                  <a:moveTo>
                    <a:pt x="0" y="73771"/>
                  </a:moveTo>
                  <a:cubicBezTo>
                    <a:pt x="0" y="33059"/>
                    <a:pt x="42926" y="0"/>
                    <a:pt x="95885" y="0"/>
                  </a:cubicBezTo>
                  <a:lnTo>
                    <a:pt x="8466201" y="0"/>
                  </a:lnTo>
                  <a:cubicBezTo>
                    <a:pt x="8519160" y="0"/>
                    <a:pt x="8562086" y="33059"/>
                    <a:pt x="8562086" y="73771"/>
                  </a:cubicBezTo>
                  <a:lnTo>
                    <a:pt x="8562086" y="1590192"/>
                  </a:lnTo>
                  <a:cubicBezTo>
                    <a:pt x="8562086" y="1630903"/>
                    <a:pt x="8519160" y="1663963"/>
                    <a:pt x="8466201" y="1663963"/>
                  </a:cubicBezTo>
                  <a:lnTo>
                    <a:pt x="95885" y="1663963"/>
                  </a:lnTo>
                  <a:cubicBezTo>
                    <a:pt x="42926" y="1663963"/>
                    <a:pt x="0" y="1630903"/>
                    <a:pt x="0" y="1590192"/>
                  </a:cubicBezTo>
                  <a:close/>
                </a:path>
              </a:pathLst>
            </a:custGeom>
            <a:solidFill>
              <a:srgbClr val="3F6286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0" y="0"/>
              <a:ext cx="8574786" cy="1673773"/>
            </a:xfrm>
            <a:custGeom>
              <a:avLst/>
              <a:gdLst/>
              <a:ahLst/>
              <a:cxnLst/>
              <a:rect l="l" t="t" r="r" b="b"/>
              <a:pathLst>
                <a:path w="8574786" h="1673773">
                  <a:moveTo>
                    <a:pt x="0" y="78676"/>
                  </a:moveTo>
                  <a:cubicBezTo>
                    <a:pt x="0" y="35218"/>
                    <a:pt x="45847" y="0"/>
                    <a:pt x="102235" y="0"/>
                  </a:cubicBezTo>
                  <a:lnTo>
                    <a:pt x="8472551" y="0"/>
                  </a:lnTo>
                  <a:lnTo>
                    <a:pt x="8472551" y="4905"/>
                  </a:lnTo>
                  <a:lnTo>
                    <a:pt x="8472551" y="0"/>
                  </a:lnTo>
                  <a:cubicBezTo>
                    <a:pt x="8529066" y="0"/>
                    <a:pt x="8574786" y="35218"/>
                    <a:pt x="8574786" y="78676"/>
                  </a:cubicBezTo>
                  <a:lnTo>
                    <a:pt x="8568436" y="78676"/>
                  </a:lnTo>
                  <a:lnTo>
                    <a:pt x="8574786" y="78676"/>
                  </a:lnTo>
                  <a:lnTo>
                    <a:pt x="8574786" y="1595097"/>
                  </a:lnTo>
                  <a:lnTo>
                    <a:pt x="8568436" y="1595097"/>
                  </a:lnTo>
                  <a:lnTo>
                    <a:pt x="8574786" y="1595097"/>
                  </a:lnTo>
                  <a:cubicBezTo>
                    <a:pt x="8574786" y="1638555"/>
                    <a:pt x="8528939" y="1673773"/>
                    <a:pt x="8472551" y="1673773"/>
                  </a:cubicBezTo>
                  <a:lnTo>
                    <a:pt x="8472551" y="1668868"/>
                  </a:lnTo>
                  <a:lnTo>
                    <a:pt x="8472551" y="1673773"/>
                  </a:lnTo>
                  <a:lnTo>
                    <a:pt x="102235" y="1673773"/>
                  </a:lnTo>
                  <a:lnTo>
                    <a:pt x="102235" y="1668868"/>
                  </a:lnTo>
                  <a:lnTo>
                    <a:pt x="102235" y="1673773"/>
                  </a:lnTo>
                  <a:cubicBezTo>
                    <a:pt x="45720" y="1673773"/>
                    <a:pt x="0" y="1638555"/>
                    <a:pt x="0" y="1595097"/>
                  </a:cubicBezTo>
                  <a:lnTo>
                    <a:pt x="0" y="78676"/>
                  </a:lnTo>
                  <a:lnTo>
                    <a:pt x="6350" y="78676"/>
                  </a:lnTo>
                  <a:lnTo>
                    <a:pt x="0" y="78676"/>
                  </a:lnTo>
                  <a:moveTo>
                    <a:pt x="12700" y="78676"/>
                  </a:moveTo>
                  <a:lnTo>
                    <a:pt x="12700" y="1595097"/>
                  </a:lnTo>
                  <a:lnTo>
                    <a:pt x="6350" y="1595097"/>
                  </a:lnTo>
                  <a:lnTo>
                    <a:pt x="12700" y="1595097"/>
                  </a:lnTo>
                  <a:cubicBezTo>
                    <a:pt x="12700" y="1633160"/>
                    <a:pt x="52832" y="1663963"/>
                    <a:pt x="102235" y="1663963"/>
                  </a:cubicBezTo>
                  <a:lnTo>
                    <a:pt x="8472551" y="1663963"/>
                  </a:lnTo>
                  <a:cubicBezTo>
                    <a:pt x="8522081" y="1663963"/>
                    <a:pt x="8562086" y="1633062"/>
                    <a:pt x="8562086" y="1595097"/>
                  </a:cubicBezTo>
                  <a:lnTo>
                    <a:pt x="8562086" y="78676"/>
                  </a:lnTo>
                  <a:cubicBezTo>
                    <a:pt x="8562086" y="40613"/>
                    <a:pt x="8521954" y="9810"/>
                    <a:pt x="8472551" y="9810"/>
                  </a:cubicBezTo>
                  <a:lnTo>
                    <a:pt x="102235" y="9810"/>
                  </a:lnTo>
                  <a:lnTo>
                    <a:pt x="102235" y="4905"/>
                  </a:lnTo>
                  <a:lnTo>
                    <a:pt x="102235" y="9810"/>
                  </a:lnTo>
                  <a:cubicBezTo>
                    <a:pt x="52832" y="9810"/>
                    <a:pt x="12700" y="40711"/>
                    <a:pt x="12700" y="78676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542679" y="7363295"/>
            <a:ext cx="625380" cy="625380"/>
            <a:chOff x="0" y="0"/>
            <a:chExt cx="682028" cy="682028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681990" cy="681990"/>
            </a:xfrm>
            <a:custGeom>
              <a:avLst/>
              <a:gdLst/>
              <a:ahLst/>
              <a:cxnLst/>
              <a:rect l="l" t="t" r="r" b="b"/>
              <a:pathLst>
                <a:path w="681990" h="681990">
                  <a:moveTo>
                    <a:pt x="0" y="340995"/>
                  </a:moveTo>
                  <a:cubicBezTo>
                    <a:pt x="0" y="152654"/>
                    <a:pt x="152654" y="0"/>
                    <a:pt x="340995" y="0"/>
                  </a:cubicBezTo>
                  <a:cubicBezTo>
                    <a:pt x="529336" y="0"/>
                    <a:pt x="681990" y="152654"/>
                    <a:pt x="681990" y="340995"/>
                  </a:cubicBezTo>
                  <a:cubicBezTo>
                    <a:pt x="681990" y="529336"/>
                    <a:pt x="529336" y="681990"/>
                    <a:pt x="340995" y="681990"/>
                  </a:cubicBezTo>
                  <a:cubicBezTo>
                    <a:pt x="152654" y="681990"/>
                    <a:pt x="0" y="529336"/>
                    <a:pt x="0" y="340995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4" name="Freeform 34" descr="preencoded.png"/>
          <p:cNvSpPr/>
          <p:nvPr/>
        </p:nvSpPr>
        <p:spPr>
          <a:xfrm>
            <a:off x="1714631" y="7535247"/>
            <a:ext cx="281487" cy="281487"/>
          </a:xfrm>
          <a:custGeom>
            <a:avLst/>
            <a:gdLst/>
            <a:ahLst/>
            <a:cxnLst/>
            <a:rect l="l" t="t" r="r" b="b"/>
            <a:pathLst>
              <a:path w="281487" h="281487">
                <a:moveTo>
                  <a:pt x="0" y="0"/>
                </a:moveTo>
                <a:lnTo>
                  <a:pt x="281487" y="0"/>
                </a:lnTo>
                <a:lnTo>
                  <a:pt x="281487" y="281487"/>
                </a:lnTo>
                <a:lnTo>
                  <a:pt x="0" y="28148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t="-19998" b="-20002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5" name="TextBox 35"/>
          <p:cNvSpPr txBox="1"/>
          <p:nvPr/>
        </p:nvSpPr>
        <p:spPr>
          <a:xfrm>
            <a:off x="2511591" y="7504913"/>
            <a:ext cx="2736612" cy="361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74"/>
              </a:lnSpc>
            </a:pPr>
            <a:r>
              <a:rPr lang="en-US" sz="2139" b="1">
                <a:solidFill>
                  <a:srgbClr val="FFFFFF"/>
                </a:solidFill>
                <a:latin typeface="Petrona Bold"/>
                <a:ea typeface="Petrona Bold"/>
                <a:cs typeface="Petrona Bold"/>
                <a:sym typeface="Petrona Bold"/>
              </a:rPr>
              <a:t>DAX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542679" y="8148542"/>
            <a:ext cx="7411048" cy="319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5"/>
              </a:lnSpc>
            </a:pPr>
            <a:r>
              <a:rPr lang="en-US" sz="160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Data Analysis Expressions for complex calculations and measures.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752153" y="3258494"/>
            <a:ext cx="3038105" cy="3904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54"/>
              </a:lnSpc>
            </a:pPr>
            <a:r>
              <a:rPr lang="en-US" sz="2400" b="1" dirty="0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Key Skills Gained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9740509" y="3828081"/>
            <a:ext cx="7990395" cy="1534797"/>
            <a:chOff x="0" y="0"/>
            <a:chExt cx="8714181" cy="1673822"/>
          </a:xfrm>
        </p:grpSpPr>
        <p:sp>
          <p:nvSpPr>
            <p:cNvPr id="39" name="Freeform 39"/>
            <p:cNvSpPr/>
            <p:nvPr/>
          </p:nvSpPr>
          <p:spPr>
            <a:xfrm>
              <a:off x="12700" y="12700"/>
              <a:ext cx="8688832" cy="1648460"/>
            </a:xfrm>
            <a:custGeom>
              <a:avLst/>
              <a:gdLst/>
              <a:ahLst/>
              <a:cxnLst/>
              <a:rect l="l" t="t" r="r" b="b"/>
              <a:pathLst>
                <a:path w="8688832" h="1648460">
                  <a:moveTo>
                    <a:pt x="0" y="121920"/>
                  </a:moveTo>
                  <a:cubicBezTo>
                    <a:pt x="0" y="54610"/>
                    <a:pt x="55245" y="0"/>
                    <a:pt x="123444" y="0"/>
                  </a:cubicBezTo>
                  <a:lnTo>
                    <a:pt x="8565388" y="0"/>
                  </a:lnTo>
                  <a:cubicBezTo>
                    <a:pt x="8633587" y="0"/>
                    <a:pt x="8688832" y="54610"/>
                    <a:pt x="8688832" y="121920"/>
                  </a:cubicBezTo>
                  <a:lnTo>
                    <a:pt x="8688832" y="1526540"/>
                  </a:lnTo>
                  <a:cubicBezTo>
                    <a:pt x="8688832" y="1593850"/>
                    <a:pt x="8633587" y="1648460"/>
                    <a:pt x="8565388" y="1648460"/>
                  </a:cubicBezTo>
                  <a:lnTo>
                    <a:pt x="123444" y="1648460"/>
                  </a:lnTo>
                  <a:cubicBezTo>
                    <a:pt x="55245" y="1648460"/>
                    <a:pt x="0" y="1593850"/>
                    <a:pt x="0" y="1526540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0" y="0"/>
              <a:ext cx="8714232" cy="1673860"/>
            </a:xfrm>
            <a:custGeom>
              <a:avLst/>
              <a:gdLst/>
              <a:ahLst/>
              <a:cxnLst/>
              <a:rect l="l" t="t" r="r" b="b"/>
              <a:pathLst>
                <a:path w="8714232" h="1673860">
                  <a:moveTo>
                    <a:pt x="0" y="134620"/>
                  </a:moveTo>
                  <a:cubicBezTo>
                    <a:pt x="0" y="60071"/>
                    <a:pt x="61087" y="0"/>
                    <a:pt x="136144" y="0"/>
                  </a:cubicBezTo>
                  <a:lnTo>
                    <a:pt x="8578088" y="0"/>
                  </a:lnTo>
                  <a:lnTo>
                    <a:pt x="8578088" y="12700"/>
                  </a:lnTo>
                  <a:lnTo>
                    <a:pt x="8578088" y="0"/>
                  </a:lnTo>
                  <a:cubicBezTo>
                    <a:pt x="8653145" y="0"/>
                    <a:pt x="8714232" y="60071"/>
                    <a:pt x="8714232" y="134620"/>
                  </a:cubicBezTo>
                  <a:lnTo>
                    <a:pt x="8701532" y="134620"/>
                  </a:lnTo>
                  <a:lnTo>
                    <a:pt x="8714232" y="134620"/>
                  </a:lnTo>
                  <a:lnTo>
                    <a:pt x="8714232" y="1539240"/>
                  </a:lnTo>
                  <a:lnTo>
                    <a:pt x="8701532" y="1539240"/>
                  </a:lnTo>
                  <a:lnTo>
                    <a:pt x="8714232" y="1539240"/>
                  </a:lnTo>
                  <a:cubicBezTo>
                    <a:pt x="8714232" y="1613789"/>
                    <a:pt x="8653145" y="1673860"/>
                    <a:pt x="8578088" y="1673860"/>
                  </a:cubicBezTo>
                  <a:lnTo>
                    <a:pt x="8578088" y="1661160"/>
                  </a:lnTo>
                  <a:lnTo>
                    <a:pt x="8578088" y="1673860"/>
                  </a:lnTo>
                  <a:lnTo>
                    <a:pt x="136144" y="1673860"/>
                  </a:lnTo>
                  <a:lnTo>
                    <a:pt x="136144" y="1661160"/>
                  </a:lnTo>
                  <a:lnTo>
                    <a:pt x="136144" y="1673860"/>
                  </a:lnTo>
                  <a:cubicBezTo>
                    <a:pt x="61087" y="1673860"/>
                    <a:pt x="0" y="1613662"/>
                    <a:pt x="0" y="1539240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1539240"/>
                  </a:lnTo>
                  <a:lnTo>
                    <a:pt x="12700" y="1539240"/>
                  </a:lnTo>
                  <a:lnTo>
                    <a:pt x="25400" y="1539240"/>
                  </a:lnTo>
                  <a:cubicBezTo>
                    <a:pt x="25400" y="1599438"/>
                    <a:pt x="74803" y="1648460"/>
                    <a:pt x="136144" y="1648460"/>
                  </a:cubicBezTo>
                  <a:lnTo>
                    <a:pt x="8578088" y="1648460"/>
                  </a:lnTo>
                  <a:cubicBezTo>
                    <a:pt x="8639429" y="1648460"/>
                    <a:pt x="8688832" y="1599438"/>
                    <a:pt x="8688832" y="1539240"/>
                  </a:cubicBezTo>
                  <a:lnTo>
                    <a:pt x="8688832" y="134620"/>
                  </a:lnTo>
                  <a:cubicBezTo>
                    <a:pt x="8688832" y="74422"/>
                    <a:pt x="8639429" y="25400"/>
                    <a:pt x="8578088" y="25400"/>
                  </a:cubicBezTo>
                  <a:lnTo>
                    <a:pt x="136144" y="25400"/>
                  </a:lnTo>
                  <a:lnTo>
                    <a:pt x="136144" y="12700"/>
                  </a:lnTo>
                  <a:lnTo>
                    <a:pt x="136144" y="25400"/>
                  </a:lnTo>
                  <a:cubicBezTo>
                    <a:pt x="74803" y="25400"/>
                    <a:pt x="25400" y="74422"/>
                    <a:pt x="25400" y="13462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9728864" y="3839726"/>
            <a:ext cx="93161" cy="1511507"/>
            <a:chOff x="0" y="0"/>
            <a:chExt cx="101600" cy="1648422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01600" cy="1648460"/>
            </a:xfrm>
            <a:custGeom>
              <a:avLst/>
              <a:gdLst/>
              <a:ahLst/>
              <a:cxnLst/>
              <a:rect l="l" t="t" r="r" b="b"/>
              <a:pathLst>
                <a:path w="101600" h="1648460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1597660"/>
                  </a:lnTo>
                  <a:cubicBezTo>
                    <a:pt x="101600" y="1625727"/>
                    <a:pt x="78867" y="1648460"/>
                    <a:pt x="50800" y="1648460"/>
                  </a:cubicBezTo>
                  <a:cubicBezTo>
                    <a:pt x="22733" y="1648460"/>
                    <a:pt x="0" y="1625727"/>
                    <a:pt x="0" y="1597660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0053647" y="4052310"/>
            <a:ext cx="2736612" cy="361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74"/>
              </a:lnSpc>
            </a:pPr>
            <a:r>
              <a:rPr lang="en-US" sz="2139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Data Modelling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0053647" y="4518537"/>
            <a:ext cx="7433978" cy="601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5"/>
              </a:lnSpc>
            </a:pPr>
            <a:r>
              <a:rPr lang="en-US" sz="1604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Mastery in designing efficient Star Schema relationships for optimal performance.</a:t>
            </a:r>
          </a:p>
        </p:txBody>
      </p:sp>
      <p:grpSp>
        <p:nvGrpSpPr>
          <p:cNvPr id="45" name="Group 45"/>
          <p:cNvGrpSpPr/>
          <p:nvPr/>
        </p:nvGrpSpPr>
        <p:grpSpPr>
          <a:xfrm>
            <a:off x="9740509" y="5482788"/>
            <a:ext cx="7990395" cy="1534797"/>
            <a:chOff x="0" y="0"/>
            <a:chExt cx="8714181" cy="1673822"/>
          </a:xfrm>
        </p:grpSpPr>
        <p:sp>
          <p:nvSpPr>
            <p:cNvPr id="46" name="Freeform 46"/>
            <p:cNvSpPr/>
            <p:nvPr/>
          </p:nvSpPr>
          <p:spPr>
            <a:xfrm>
              <a:off x="12700" y="12700"/>
              <a:ext cx="8688832" cy="1648460"/>
            </a:xfrm>
            <a:custGeom>
              <a:avLst/>
              <a:gdLst/>
              <a:ahLst/>
              <a:cxnLst/>
              <a:rect l="l" t="t" r="r" b="b"/>
              <a:pathLst>
                <a:path w="8688832" h="1648460">
                  <a:moveTo>
                    <a:pt x="0" y="121920"/>
                  </a:moveTo>
                  <a:cubicBezTo>
                    <a:pt x="0" y="54610"/>
                    <a:pt x="55245" y="0"/>
                    <a:pt x="123444" y="0"/>
                  </a:cubicBezTo>
                  <a:lnTo>
                    <a:pt x="8565388" y="0"/>
                  </a:lnTo>
                  <a:cubicBezTo>
                    <a:pt x="8633587" y="0"/>
                    <a:pt x="8688832" y="54610"/>
                    <a:pt x="8688832" y="121920"/>
                  </a:cubicBezTo>
                  <a:lnTo>
                    <a:pt x="8688832" y="1526540"/>
                  </a:lnTo>
                  <a:cubicBezTo>
                    <a:pt x="8688832" y="1593850"/>
                    <a:pt x="8633587" y="1648460"/>
                    <a:pt x="8565388" y="1648460"/>
                  </a:cubicBezTo>
                  <a:lnTo>
                    <a:pt x="123444" y="1648460"/>
                  </a:lnTo>
                  <a:cubicBezTo>
                    <a:pt x="55245" y="1648460"/>
                    <a:pt x="0" y="1593850"/>
                    <a:pt x="0" y="1526540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7" name="Freeform 47"/>
            <p:cNvSpPr/>
            <p:nvPr/>
          </p:nvSpPr>
          <p:spPr>
            <a:xfrm>
              <a:off x="0" y="0"/>
              <a:ext cx="8714232" cy="1673860"/>
            </a:xfrm>
            <a:custGeom>
              <a:avLst/>
              <a:gdLst/>
              <a:ahLst/>
              <a:cxnLst/>
              <a:rect l="l" t="t" r="r" b="b"/>
              <a:pathLst>
                <a:path w="8714232" h="1673860">
                  <a:moveTo>
                    <a:pt x="0" y="134620"/>
                  </a:moveTo>
                  <a:cubicBezTo>
                    <a:pt x="0" y="60071"/>
                    <a:pt x="61087" y="0"/>
                    <a:pt x="136144" y="0"/>
                  </a:cubicBezTo>
                  <a:lnTo>
                    <a:pt x="8578088" y="0"/>
                  </a:lnTo>
                  <a:lnTo>
                    <a:pt x="8578088" y="12700"/>
                  </a:lnTo>
                  <a:lnTo>
                    <a:pt x="8578088" y="0"/>
                  </a:lnTo>
                  <a:cubicBezTo>
                    <a:pt x="8653145" y="0"/>
                    <a:pt x="8714232" y="60071"/>
                    <a:pt x="8714232" y="134620"/>
                  </a:cubicBezTo>
                  <a:lnTo>
                    <a:pt x="8701532" y="134620"/>
                  </a:lnTo>
                  <a:lnTo>
                    <a:pt x="8714232" y="134620"/>
                  </a:lnTo>
                  <a:lnTo>
                    <a:pt x="8714232" y="1539240"/>
                  </a:lnTo>
                  <a:lnTo>
                    <a:pt x="8701532" y="1539240"/>
                  </a:lnTo>
                  <a:lnTo>
                    <a:pt x="8714232" y="1539240"/>
                  </a:lnTo>
                  <a:cubicBezTo>
                    <a:pt x="8714232" y="1613789"/>
                    <a:pt x="8653145" y="1673860"/>
                    <a:pt x="8578088" y="1673860"/>
                  </a:cubicBezTo>
                  <a:lnTo>
                    <a:pt x="8578088" y="1661160"/>
                  </a:lnTo>
                  <a:lnTo>
                    <a:pt x="8578088" y="1673860"/>
                  </a:lnTo>
                  <a:lnTo>
                    <a:pt x="136144" y="1673860"/>
                  </a:lnTo>
                  <a:lnTo>
                    <a:pt x="136144" y="1661160"/>
                  </a:lnTo>
                  <a:lnTo>
                    <a:pt x="136144" y="1673860"/>
                  </a:lnTo>
                  <a:cubicBezTo>
                    <a:pt x="61087" y="1673860"/>
                    <a:pt x="0" y="1613662"/>
                    <a:pt x="0" y="1539240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1539240"/>
                  </a:lnTo>
                  <a:lnTo>
                    <a:pt x="12700" y="1539240"/>
                  </a:lnTo>
                  <a:lnTo>
                    <a:pt x="25400" y="1539240"/>
                  </a:lnTo>
                  <a:cubicBezTo>
                    <a:pt x="25400" y="1599438"/>
                    <a:pt x="74803" y="1648460"/>
                    <a:pt x="136144" y="1648460"/>
                  </a:cubicBezTo>
                  <a:lnTo>
                    <a:pt x="8578088" y="1648460"/>
                  </a:lnTo>
                  <a:cubicBezTo>
                    <a:pt x="8639429" y="1648460"/>
                    <a:pt x="8688832" y="1599438"/>
                    <a:pt x="8688832" y="1539240"/>
                  </a:cubicBezTo>
                  <a:lnTo>
                    <a:pt x="8688832" y="134620"/>
                  </a:lnTo>
                  <a:cubicBezTo>
                    <a:pt x="8688832" y="74422"/>
                    <a:pt x="8639429" y="25400"/>
                    <a:pt x="8578088" y="25400"/>
                  </a:cubicBezTo>
                  <a:lnTo>
                    <a:pt x="136144" y="25400"/>
                  </a:lnTo>
                  <a:lnTo>
                    <a:pt x="136144" y="12700"/>
                  </a:lnTo>
                  <a:lnTo>
                    <a:pt x="136144" y="25400"/>
                  </a:lnTo>
                  <a:cubicBezTo>
                    <a:pt x="74803" y="25400"/>
                    <a:pt x="25400" y="74422"/>
                    <a:pt x="25400" y="13462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9728864" y="5494433"/>
            <a:ext cx="93161" cy="1511507"/>
            <a:chOff x="0" y="0"/>
            <a:chExt cx="101600" cy="1648422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01600" cy="1648460"/>
            </a:xfrm>
            <a:custGeom>
              <a:avLst/>
              <a:gdLst/>
              <a:ahLst/>
              <a:cxnLst/>
              <a:rect l="l" t="t" r="r" b="b"/>
              <a:pathLst>
                <a:path w="101600" h="1648460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1597660"/>
                  </a:lnTo>
                  <a:cubicBezTo>
                    <a:pt x="101600" y="1625727"/>
                    <a:pt x="78867" y="1648460"/>
                    <a:pt x="50800" y="1648460"/>
                  </a:cubicBezTo>
                  <a:cubicBezTo>
                    <a:pt x="22733" y="1648460"/>
                    <a:pt x="0" y="1625727"/>
                    <a:pt x="0" y="1597660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0" name="TextBox 50"/>
          <p:cNvSpPr txBox="1"/>
          <p:nvPr/>
        </p:nvSpPr>
        <p:spPr>
          <a:xfrm>
            <a:off x="10053647" y="5707005"/>
            <a:ext cx="2736612" cy="361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74"/>
              </a:lnSpc>
            </a:pPr>
            <a:r>
              <a:rPr lang="en-US" sz="2139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Advanced Analytics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0053647" y="6173232"/>
            <a:ext cx="7433978" cy="601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5"/>
              </a:lnSpc>
            </a:pPr>
            <a:r>
              <a:rPr lang="en-US" sz="1604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Ability to create dynamic measures for SLA Adherence and Customer Retention metrics.</a:t>
            </a:r>
          </a:p>
        </p:txBody>
      </p:sp>
      <p:grpSp>
        <p:nvGrpSpPr>
          <p:cNvPr id="52" name="Group 52"/>
          <p:cNvGrpSpPr/>
          <p:nvPr/>
        </p:nvGrpSpPr>
        <p:grpSpPr>
          <a:xfrm>
            <a:off x="9740509" y="7137495"/>
            <a:ext cx="7990395" cy="1534797"/>
            <a:chOff x="0" y="0"/>
            <a:chExt cx="8714181" cy="1673822"/>
          </a:xfrm>
        </p:grpSpPr>
        <p:sp>
          <p:nvSpPr>
            <p:cNvPr id="53" name="Freeform 53"/>
            <p:cNvSpPr/>
            <p:nvPr/>
          </p:nvSpPr>
          <p:spPr>
            <a:xfrm>
              <a:off x="12700" y="12700"/>
              <a:ext cx="8688832" cy="1648460"/>
            </a:xfrm>
            <a:custGeom>
              <a:avLst/>
              <a:gdLst/>
              <a:ahLst/>
              <a:cxnLst/>
              <a:rect l="l" t="t" r="r" b="b"/>
              <a:pathLst>
                <a:path w="8688832" h="1648460">
                  <a:moveTo>
                    <a:pt x="0" y="121920"/>
                  </a:moveTo>
                  <a:cubicBezTo>
                    <a:pt x="0" y="54610"/>
                    <a:pt x="55245" y="0"/>
                    <a:pt x="123444" y="0"/>
                  </a:cubicBezTo>
                  <a:lnTo>
                    <a:pt x="8565388" y="0"/>
                  </a:lnTo>
                  <a:cubicBezTo>
                    <a:pt x="8633587" y="0"/>
                    <a:pt x="8688832" y="54610"/>
                    <a:pt x="8688832" y="121920"/>
                  </a:cubicBezTo>
                  <a:lnTo>
                    <a:pt x="8688832" y="1526540"/>
                  </a:lnTo>
                  <a:cubicBezTo>
                    <a:pt x="8688832" y="1593850"/>
                    <a:pt x="8633587" y="1648460"/>
                    <a:pt x="8565388" y="1648460"/>
                  </a:cubicBezTo>
                  <a:lnTo>
                    <a:pt x="123444" y="1648460"/>
                  </a:lnTo>
                  <a:cubicBezTo>
                    <a:pt x="55245" y="1648460"/>
                    <a:pt x="0" y="1593850"/>
                    <a:pt x="0" y="1526540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54" name="Freeform 54"/>
            <p:cNvSpPr/>
            <p:nvPr/>
          </p:nvSpPr>
          <p:spPr>
            <a:xfrm>
              <a:off x="0" y="0"/>
              <a:ext cx="8714232" cy="1673860"/>
            </a:xfrm>
            <a:custGeom>
              <a:avLst/>
              <a:gdLst/>
              <a:ahLst/>
              <a:cxnLst/>
              <a:rect l="l" t="t" r="r" b="b"/>
              <a:pathLst>
                <a:path w="8714232" h="1673860">
                  <a:moveTo>
                    <a:pt x="0" y="134620"/>
                  </a:moveTo>
                  <a:cubicBezTo>
                    <a:pt x="0" y="60071"/>
                    <a:pt x="61087" y="0"/>
                    <a:pt x="136144" y="0"/>
                  </a:cubicBezTo>
                  <a:lnTo>
                    <a:pt x="8578088" y="0"/>
                  </a:lnTo>
                  <a:lnTo>
                    <a:pt x="8578088" y="12700"/>
                  </a:lnTo>
                  <a:lnTo>
                    <a:pt x="8578088" y="0"/>
                  </a:lnTo>
                  <a:cubicBezTo>
                    <a:pt x="8653145" y="0"/>
                    <a:pt x="8714232" y="60071"/>
                    <a:pt x="8714232" y="134620"/>
                  </a:cubicBezTo>
                  <a:lnTo>
                    <a:pt x="8701532" y="134620"/>
                  </a:lnTo>
                  <a:lnTo>
                    <a:pt x="8714232" y="134620"/>
                  </a:lnTo>
                  <a:lnTo>
                    <a:pt x="8714232" y="1539240"/>
                  </a:lnTo>
                  <a:lnTo>
                    <a:pt x="8701532" y="1539240"/>
                  </a:lnTo>
                  <a:lnTo>
                    <a:pt x="8714232" y="1539240"/>
                  </a:lnTo>
                  <a:cubicBezTo>
                    <a:pt x="8714232" y="1613789"/>
                    <a:pt x="8653145" y="1673860"/>
                    <a:pt x="8578088" y="1673860"/>
                  </a:cubicBezTo>
                  <a:lnTo>
                    <a:pt x="8578088" y="1661160"/>
                  </a:lnTo>
                  <a:lnTo>
                    <a:pt x="8578088" y="1673860"/>
                  </a:lnTo>
                  <a:lnTo>
                    <a:pt x="136144" y="1673860"/>
                  </a:lnTo>
                  <a:lnTo>
                    <a:pt x="136144" y="1661160"/>
                  </a:lnTo>
                  <a:lnTo>
                    <a:pt x="136144" y="1673860"/>
                  </a:lnTo>
                  <a:cubicBezTo>
                    <a:pt x="61087" y="1673860"/>
                    <a:pt x="0" y="1613662"/>
                    <a:pt x="0" y="1539240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1539240"/>
                  </a:lnTo>
                  <a:lnTo>
                    <a:pt x="12700" y="1539240"/>
                  </a:lnTo>
                  <a:lnTo>
                    <a:pt x="25400" y="1539240"/>
                  </a:lnTo>
                  <a:cubicBezTo>
                    <a:pt x="25400" y="1599438"/>
                    <a:pt x="74803" y="1648460"/>
                    <a:pt x="136144" y="1648460"/>
                  </a:cubicBezTo>
                  <a:lnTo>
                    <a:pt x="8578088" y="1648460"/>
                  </a:lnTo>
                  <a:cubicBezTo>
                    <a:pt x="8639429" y="1648460"/>
                    <a:pt x="8688832" y="1599438"/>
                    <a:pt x="8688832" y="1539240"/>
                  </a:cubicBezTo>
                  <a:lnTo>
                    <a:pt x="8688832" y="134620"/>
                  </a:lnTo>
                  <a:cubicBezTo>
                    <a:pt x="8688832" y="74422"/>
                    <a:pt x="8639429" y="25400"/>
                    <a:pt x="8578088" y="25400"/>
                  </a:cubicBezTo>
                  <a:lnTo>
                    <a:pt x="136144" y="25400"/>
                  </a:lnTo>
                  <a:lnTo>
                    <a:pt x="136144" y="12700"/>
                  </a:lnTo>
                  <a:lnTo>
                    <a:pt x="136144" y="25400"/>
                  </a:lnTo>
                  <a:cubicBezTo>
                    <a:pt x="74803" y="25400"/>
                    <a:pt x="25400" y="74422"/>
                    <a:pt x="25400" y="13462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9728864" y="7149140"/>
            <a:ext cx="93161" cy="1511507"/>
            <a:chOff x="0" y="0"/>
            <a:chExt cx="101600" cy="1648422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101600" cy="1648460"/>
            </a:xfrm>
            <a:custGeom>
              <a:avLst/>
              <a:gdLst/>
              <a:ahLst/>
              <a:cxnLst/>
              <a:rect l="l" t="t" r="r" b="b"/>
              <a:pathLst>
                <a:path w="101600" h="1648460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1597660"/>
                  </a:lnTo>
                  <a:cubicBezTo>
                    <a:pt x="101600" y="1625727"/>
                    <a:pt x="78867" y="1648460"/>
                    <a:pt x="50800" y="1648460"/>
                  </a:cubicBezTo>
                  <a:cubicBezTo>
                    <a:pt x="22733" y="1648460"/>
                    <a:pt x="0" y="1625727"/>
                    <a:pt x="0" y="1597660"/>
                  </a:cubicBezTo>
                  <a:close/>
                </a:path>
              </a:pathLst>
            </a:custGeom>
            <a:solidFill>
              <a:srgbClr val="00306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7" name="TextBox 57"/>
          <p:cNvSpPr txBox="1"/>
          <p:nvPr/>
        </p:nvSpPr>
        <p:spPr>
          <a:xfrm>
            <a:off x="10053647" y="7361712"/>
            <a:ext cx="2978831" cy="343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74"/>
              </a:lnSpc>
            </a:pPr>
            <a:r>
              <a:rPr lang="en-US" sz="2139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Soft Skills Development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0053647" y="7827939"/>
            <a:ext cx="7433978" cy="560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5"/>
              </a:lnSpc>
            </a:pPr>
            <a:r>
              <a:rPr lang="en-US" sz="1604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Developed critical Data Storytelling abilities to present complex insights effectively to stakeholders and drive action.</a:t>
            </a:r>
          </a:p>
        </p:txBody>
      </p:sp>
      <p:sp>
        <p:nvSpPr>
          <p:cNvPr id="59" name="Freeform 59"/>
          <p:cNvSpPr/>
          <p:nvPr/>
        </p:nvSpPr>
        <p:spPr>
          <a:xfrm>
            <a:off x="1413677" y="171362"/>
            <a:ext cx="1391418" cy="857338"/>
          </a:xfrm>
          <a:custGeom>
            <a:avLst/>
            <a:gdLst/>
            <a:ahLst/>
            <a:cxnLst/>
            <a:rect l="l" t="t" r="r" b="b"/>
            <a:pathLst>
              <a:path w="1391418" h="857338">
                <a:moveTo>
                  <a:pt x="0" y="0"/>
                </a:moveTo>
                <a:lnTo>
                  <a:pt x="1391418" y="0"/>
                </a:lnTo>
                <a:lnTo>
                  <a:pt x="1391418" y="857338"/>
                </a:lnTo>
                <a:lnTo>
                  <a:pt x="0" y="85733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0" name="TextBox 60"/>
          <p:cNvSpPr txBox="1"/>
          <p:nvPr/>
        </p:nvSpPr>
        <p:spPr>
          <a:xfrm>
            <a:off x="0" y="8710392"/>
            <a:ext cx="1550339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3060"/>
                </a:solidFill>
                <a:latin typeface="Algerian" panose="04020705040A02060702" pitchFamily="82" charset="0"/>
                <a:ea typeface="Canva Sans Bold"/>
                <a:cs typeface="Canva Sans Bold"/>
                <a:sym typeface="Canva Sans Bold"/>
              </a:rPr>
              <a:t>07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028700" y="2492210"/>
            <a:ext cx="7279584" cy="538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77"/>
              </a:lnSpc>
            </a:pPr>
            <a:r>
              <a:rPr lang="en-US" sz="4100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KEY BUSINESS INSIGHTS: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9258301"/>
            <a:ext cx="9499397" cy="1028700"/>
            <a:chOff x="0" y="0"/>
            <a:chExt cx="2501899" cy="34631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01899" cy="346311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0"/>
                  </a:srgbClr>
                </a:gs>
                <a:gs pos="100000">
                  <a:srgbClr val="00306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2501899" cy="4034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499397" y="0"/>
            <a:ext cx="8788603" cy="1028700"/>
            <a:chOff x="0" y="0"/>
            <a:chExt cx="2414130" cy="2981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14130" cy="298172"/>
            </a:xfrm>
            <a:prstGeom prst="rect">
              <a:avLst/>
            </a:prstGeom>
            <a:gradFill rotWithShape="1">
              <a:gsLst>
                <a:gs pos="0">
                  <a:srgbClr val="003060">
                    <a:alpha val="100000"/>
                  </a:srgbClr>
                </a:gs>
                <a:gs pos="100000">
                  <a:srgbClr val="003060">
                    <a:alpha val="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2414130" cy="355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flipH="1">
            <a:off x="16414333" y="1315081"/>
            <a:ext cx="1689934" cy="805023"/>
          </a:xfrm>
          <a:custGeom>
            <a:avLst/>
            <a:gdLst/>
            <a:ahLst/>
            <a:cxnLst/>
            <a:rect l="l" t="t" r="r" b="b"/>
            <a:pathLst>
              <a:path w="1689934" h="805023">
                <a:moveTo>
                  <a:pt x="1689934" y="0"/>
                </a:moveTo>
                <a:lnTo>
                  <a:pt x="0" y="0"/>
                </a:lnTo>
                <a:lnTo>
                  <a:pt x="0" y="805023"/>
                </a:lnTo>
                <a:lnTo>
                  <a:pt x="1689934" y="805023"/>
                </a:lnTo>
                <a:lnTo>
                  <a:pt x="168993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413677" y="171362"/>
            <a:ext cx="1391418" cy="857338"/>
          </a:xfrm>
          <a:custGeom>
            <a:avLst/>
            <a:gdLst/>
            <a:ahLst/>
            <a:cxnLst/>
            <a:rect l="l" t="t" r="r" b="b"/>
            <a:pathLst>
              <a:path w="1391418" h="857338">
                <a:moveTo>
                  <a:pt x="0" y="0"/>
                </a:moveTo>
                <a:lnTo>
                  <a:pt x="1391418" y="0"/>
                </a:lnTo>
                <a:lnTo>
                  <a:pt x="1391418" y="857338"/>
                </a:lnTo>
                <a:lnTo>
                  <a:pt x="0" y="8573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9499397" y="2492210"/>
            <a:ext cx="7279584" cy="538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77"/>
              </a:lnSpc>
            </a:pPr>
            <a:r>
              <a:rPr lang="en-US" sz="4100" b="1">
                <a:solidFill>
                  <a:srgbClr val="003060"/>
                </a:solidFill>
                <a:latin typeface="Garet Bold"/>
                <a:ea typeface="Garet Bold"/>
                <a:cs typeface="Garet Bold"/>
                <a:sym typeface="Garet Bold"/>
              </a:rPr>
              <a:t>FUTURE ENHANCEMENTS: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2238" y="3220345"/>
            <a:ext cx="7805890" cy="4443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just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Logistics is the Bottleneck:</a:t>
            </a:r>
            <a:r>
              <a:rPr lang="en-US" sz="2187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The 39% On-Time Delivery Rate is a critical operational failure. Immediate fleet expansion is required in Hyderabad and Mumbai to stop customer churn.</a:t>
            </a:r>
          </a:p>
          <a:p>
            <a:pPr marL="329902" lvl="1" indent="-164951" algn="just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The "Organic" Engine:</a:t>
            </a:r>
            <a:r>
              <a:rPr lang="en-US" sz="2187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Organic users make up 52% of the customer base and show higher retention. Shift marketing to "Retention Rewards" for this loyal segment.</a:t>
            </a:r>
          </a:p>
          <a:p>
            <a:pPr marL="329902" lvl="1" indent="-164951" algn="just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The Volume Trap:</a:t>
            </a:r>
            <a:r>
              <a:rPr lang="en-US" sz="2187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"Beverages" have low individual profit margins despite high volume. Implement "Combo Meals" to increase Average Order Value (AOV).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99397" y="3220345"/>
            <a:ext cx="7805890" cy="399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just">
              <a:lnSpc>
                <a:spcPts val="3562"/>
              </a:lnSpc>
              <a:buFont typeface="Arial"/>
              <a:buChar char="•"/>
            </a:pPr>
            <a:r>
              <a:rPr lang="en-US" sz="2187" b="1" dirty="0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Row-Level Security (RLS):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Implement security roles to restrict access, allowing Branch Managers to view only their specific City's data.</a:t>
            </a:r>
          </a:p>
          <a:p>
            <a:pPr marL="329902" lvl="1" indent="-164951" algn="just">
              <a:lnSpc>
                <a:spcPts val="3562"/>
              </a:lnSpc>
              <a:buFont typeface="Arial"/>
              <a:buChar char="•"/>
            </a:pPr>
            <a:r>
              <a:rPr lang="en-US" sz="2187" b="1" dirty="0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What-If Parameters: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Add interactive sliders to simulate business scenarios (e.g., "If we discount Biryani by 10%, how much will Revenue increase?").</a:t>
            </a:r>
          </a:p>
          <a:p>
            <a:pPr marL="329902" lvl="1" indent="-164951" algn="just">
              <a:lnSpc>
                <a:spcPts val="3562"/>
              </a:lnSpc>
              <a:buFont typeface="Arial"/>
              <a:buChar char="•"/>
            </a:pPr>
            <a:r>
              <a:rPr lang="en-US" sz="2187" b="1" dirty="0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Mobile Layout Optimisation: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Design a specific "Mobile View" of the Logistics Dashboard for Area Managers to monitor live fleet performance on their smartphones.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598067" y="8724900"/>
            <a:ext cx="1689933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3060"/>
                </a:solidFill>
                <a:latin typeface="Algerian" panose="04020705040A02060702" pitchFamily="82" charset="0"/>
                <a:ea typeface="Canva Sans Bold"/>
                <a:cs typeface="Canva Sans Bold"/>
                <a:sym typeface="Canva Sans Bold"/>
              </a:rPr>
              <a:t>08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947</Words>
  <Application>Microsoft Office PowerPoint</Application>
  <PresentationFormat>Custom</PresentationFormat>
  <Paragraphs>103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Garet</vt:lpstr>
      <vt:lpstr>Inter</vt:lpstr>
      <vt:lpstr>Algerian</vt:lpstr>
      <vt:lpstr>Garet Bold</vt:lpstr>
      <vt:lpstr>Inter Bold</vt:lpstr>
      <vt:lpstr>Petrona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Corporate Professional Project Plan Presentation</dc:title>
  <dc:creator>GARVIT</dc:creator>
  <cp:lastModifiedBy>Garvit Rajpoot</cp:lastModifiedBy>
  <cp:revision>6</cp:revision>
  <dcterms:created xsi:type="dcterms:W3CDTF">2006-08-16T00:00:00Z</dcterms:created>
  <dcterms:modified xsi:type="dcterms:W3CDTF">2026-02-10T12:21:12Z</dcterms:modified>
  <dc:identifier>DAHAoncb1Oo</dc:identifier>
</cp:coreProperties>
</file>

<file path=docProps/thumbnail.jpeg>
</file>